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63" r:id="rId2"/>
    <p:sldId id="455" r:id="rId3"/>
    <p:sldId id="365" r:id="rId4"/>
    <p:sldId id="371" r:id="rId5"/>
    <p:sldId id="334" r:id="rId6"/>
    <p:sldId id="343" r:id="rId7"/>
    <p:sldId id="373" r:id="rId8"/>
    <p:sldId id="453" r:id="rId9"/>
    <p:sldId id="363" r:id="rId10"/>
    <p:sldId id="364" r:id="rId11"/>
    <p:sldId id="450" r:id="rId12"/>
    <p:sldId id="456" r:id="rId13"/>
    <p:sldId id="346" r:id="rId14"/>
    <p:sldId id="348" r:id="rId15"/>
    <p:sldId id="341" r:id="rId16"/>
    <p:sldId id="358" r:id="rId17"/>
    <p:sldId id="339" r:id="rId18"/>
    <p:sldId id="313" r:id="rId19"/>
    <p:sldId id="359" r:id="rId20"/>
    <p:sldId id="301" r:id="rId21"/>
    <p:sldId id="309" r:id="rId22"/>
    <p:sldId id="310" r:id="rId23"/>
    <p:sldId id="307" r:id="rId24"/>
    <p:sldId id="281" r:id="rId25"/>
    <p:sldId id="332" r:id="rId26"/>
    <p:sldId id="361" r:id="rId27"/>
    <p:sldId id="269" r:id="rId28"/>
    <p:sldId id="331" r:id="rId29"/>
    <p:sldId id="452" r:id="rId30"/>
    <p:sldId id="375" r:id="rId31"/>
    <p:sldId id="376" r:id="rId32"/>
    <p:sldId id="374" r:id="rId33"/>
    <p:sldId id="369" r:id="rId34"/>
    <p:sldId id="262"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4" roundtripDataSignature="AMtx7mjn6NRoxu4ESJnlLnDQuyvrRe/1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6" d="100"/>
          <a:sy n="106" d="100"/>
        </p:scale>
        <p:origin x="13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4"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B3ECF-B01B-4EAC-9ADD-A78398720FA9}"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27417EDF-1891-4877-AC7C-BDD7198CF900}">
      <dgm:prSet phldrT="[Text]"/>
      <dgm:spPr/>
      <dgm:t>
        <a:bodyPr/>
        <a:lstStyle/>
        <a:p>
          <a:r>
            <a:rPr lang="en-US" dirty="0"/>
            <a:t>All data has been transformed </a:t>
          </a:r>
        </a:p>
      </dgm:t>
    </dgm:pt>
    <dgm:pt modelId="{80C19E80-D499-4BCA-A8D5-2F59CC39B821}" type="parTrans" cxnId="{6838A55E-8EB1-4E73-946A-E85769FAF300}">
      <dgm:prSet/>
      <dgm:spPr/>
      <dgm:t>
        <a:bodyPr/>
        <a:lstStyle/>
        <a:p>
          <a:endParaRPr lang="en-US"/>
        </a:p>
      </dgm:t>
    </dgm:pt>
    <dgm:pt modelId="{A27317D6-37DF-4566-BB04-5E9B48ADB989}" type="sibTrans" cxnId="{6838A55E-8EB1-4E73-946A-E85769FAF300}">
      <dgm:prSet/>
      <dgm:spPr/>
      <dgm:t>
        <a:bodyPr/>
        <a:lstStyle/>
        <a:p>
          <a:endParaRPr lang="en-US"/>
        </a:p>
      </dgm:t>
    </dgm:pt>
    <dgm:pt modelId="{F9543640-3ACE-4F4F-9758-95B234515823}">
      <dgm:prSet phldrT="[Text]"/>
      <dgm:spPr/>
      <dgm:t>
        <a:bodyPr/>
        <a:lstStyle/>
        <a:p>
          <a:endParaRPr lang="en-US" dirty="0"/>
        </a:p>
      </dgm:t>
    </dgm:pt>
    <dgm:pt modelId="{5CFB3F49-3C6D-44F8-8E39-E1F1506EC0BA}" type="parTrans" cxnId="{7BC9E6D1-4369-46D9-884F-1A85FFE2505D}">
      <dgm:prSet/>
      <dgm:spPr/>
      <dgm:t>
        <a:bodyPr/>
        <a:lstStyle/>
        <a:p>
          <a:endParaRPr lang="en-US"/>
        </a:p>
      </dgm:t>
    </dgm:pt>
    <dgm:pt modelId="{82447624-6E4E-4B68-B7DE-DFA53B0DD731}" type="sibTrans" cxnId="{7BC9E6D1-4369-46D9-884F-1A85FFE2505D}">
      <dgm:prSet/>
      <dgm:spPr/>
      <dgm:t>
        <a:bodyPr/>
        <a:lstStyle/>
        <a:p>
          <a:endParaRPr lang="en-US"/>
        </a:p>
      </dgm:t>
    </dgm:pt>
    <dgm:pt modelId="{A2171417-E3AB-4B1C-8228-98EC5C57B7F5}">
      <dgm:prSet phldrT="[Text]"/>
      <dgm:spPr/>
      <dgm:t>
        <a:bodyPr/>
        <a:lstStyle/>
        <a:p>
          <a:r>
            <a:rPr lang="en-US" dirty="0"/>
            <a:t>Algorithms to check consistency have identified outlying or other unusual observations</a:t>
          </a:r>
        </a:p>
      </dgm:t>
    </dgm:pt>
    <dgm:pt modelId="{3BCB39F8-07F3-415A-BC44-416B22612087}" type="parTrans" cxnId="{1B9D5C53-54C4-4A62-81A5-0DB49E77F16C}">
      <dgm:prSet/>
      <dgm:spPr/>
      <dgm:t>
        <a:bodyPr/>
        <a:lstStyle/>
        <a:p>
          <a:endParaRPr lang="en-US"/>
        </a:p>
      </dgm:t>
    </dgm:pt>
    <dgm:pt modelId="{EDBA8DCF-4C76-4DBC-AC26-AEA11BFF43B0}" type="sibTrans" cxnId="{1B9D5C53-54C4-4A62-81A5-0DB49E77F16C}">
      <dgm:prSet/>
      <dgm:spPr/>
      <dgm:t>
        <a:bodyPr/>
        <a:lstStyle/>
        <a:p>
          <a:endParaRPr lang="en-US"/>
        </a:p>
      </dgm:t>
    </dgm:pt>
    <dgm:pt modelId="{F4097667-BFEA-4F3F-A9C4-64BBE929F65B}">
      <dgm:prSet phldrT="[Text]"/>
      <dgm:spPr/>
      <dgm:t>
        <a:bodyPr/>
        <a:lstStyle/>
        <a:p>
          <a:r>
            <a:rPr lang="en-US" i="1" dirty="0"/>
            <a:t>Tier III – Clinically Targeted Samples which minimize systematic bias</a:t>
          </a:r>
          <a:br>
            <a:rPr lang="en-US" dirty="0"/>
          </a:br>
          <a:r>
            <a:rPr lang="en-US" dirty="0"/>
            <a:t> </a:t>
          </a:r>
        </a:p>
      </dgm:t>
    </dgm:pt>
    <dgm:pt modelId="{E5D73C7E-5A1D-49BA-8001-F4A7D99C6DA5}" type="parTrans" cxnId="{B416A4EC-D12C-407A-AAE4-AC9D255D0213}">
      <dgm:prSet/>
      <dgm:spPr/>
      <dgm:t>
        <a:bodyPr/>
        <a:lstStyle/>
        <a:p>
          <a:endParaRPr lang="en-US"/>
        </a:p>
      </dgm:t>
    </dgm:pt>
    <dgm:pt modelId="{314C1E7F-A301-43F1-8E4E-D9026A889205}" type="sibTrans" cxnId="{B416A4EC-D12C-407A-AAE4-AC9D255D0213}">
      <dgm:prSet/>
      <dgm:spPr/>
      <dgm:t>
        <a:bodyPr/>
        <a:lstStyle/>
        <a:p>
          <a:endParaRPr lang="en-US"/>
        </a:p>
      </dgm:t>
    </dgm:pt>
    <dgm:pt modelId="{17C59BB2-92C9-4F13-8C74-C41BAE6D3AB9}">
      <dgm:prSet phldrT="[Text]"/>
      <dgm:spPr/>
      <dgm:t>
        <a:bodyPr/>
        <a:lstStyle/>
        <a:p>
          <a:r>
            <a:rPr lang="en-US" i="1" dirty="0"/>
            <a:t>Tier IV – Formally Validated and Generalizable</a:t>
          </a:r>
          <a:br>
            <a:rPr lang="en-US" dirty="0"/>
          </a:br>
          <a:r>
            <a:rPr lang="en-US" dirty="0"/>
            <a:t>Research / Regulatory</a:t>
          </a:r>
        </a:p>
      </dgm:t>
    </dgm:pt>
    <dgm:pt modelId="{12B2F7B8-0B22-4640-9854-AEE0DEF818D4}" type="parTrans" cxnId="{986C9264-7A60-4449-8069-CAEC339A760F}">
      <dgm:prSet/>
      <dgm:spPr/>
      <dgm:t>
        <a:bodyPr/>
        <a:lstStyle/>
        <a:p>
          <a:endParaRPr lang="en-US"/>
        </a:p>
      </dgm:t>
    </dgm:pt>
    <dgm:pt modelId="{E86BDE88-FB41-4E4C-B57B-F8AA8648B391}" type="sibTrans" cxnId="{986C9264-7A60-4449-8069-CAEC339A760F}">
      <dgm:prSet/>
      <dgm:spPr/>
      <dgm:t>
        <a:bodyPr/>
        <a:lstStyle/>
        <a:p>
          <a:endParaRPr lang="en-US"/>
        </a:p>
      </dgm:t>
    </dgm:pt>
    <dgm:pt modelId="{C2D1B733-BE52-4F35-B6D3-45BA8E8DCD28}">
      <dgm:prSet phldrT="[Text]"/>
      <dgm:spPr/>
      <dgm:t>
        <a:bodyPr/>
        <a:lstStyle/>
        <a:p>
          <a:r>
            <a:rPr lang="en-US" dirty="0"/>
            <a:t>Thorough and exhaustive manual review of each data element over time </a:t>
          </a:r>
        </a:p>
      </dgm:t>
    </dgm:pt>
    <dgm:pt modelId="{B66315D6-17A9-4AC9-AF50-E357349D2045}" type="parTrans" cxnId="{470D5E38-A1F7-40F8-959D-F8C0FAF36F69}">
      <dgm:prSet/>
      <dgm:spPr/>
      <dgm:t>
        <a:bodyPr/>
        <a:lstStyle/>
        <a:p>
          <a:endParaRPr lang="en-US"/>
        </a:p>
      </dgm:t>
    </dgm:pt>
    <dgm:pt modelId="{A65E2C5C-D9D7-41E1-9C11-90B876215884}" type="sibTrans" cxnId="{470D5E38-A1F7-40F8-959D-F8C0FAF36F69}">
      <dgm:prSet/>
      <dgm:spPr/>
      <dgm:t>
        <a:bodyPr/>
        <a:lstStyle/>
        <a:p>
          <a:endParaRPr lang="en-US"/>
        </a:p>
      </dgm:t>
    </dgm:pt>
    <dgm:pt modelId="{D1D3FB01-B513-4007-B311-6CF8A41E9892}">
      <dgm:prSet phldrT="[Text]"/>
      <dgm:spPr/>
      <dgm:t>
        <a:bodyPr/>
        <a:lstStyle/>
        <a:p>
          <a:r>
            <a:rPr lang="en-US" i="1" dirty="0"/>
            <a:t>Tier II – Algorithmically Validated</a:t>
          </a:r>
          <a:endParaRPr lang="en-US" dirty="0"/>
        </a:p>
      </dgm:t>
    </dgm:pt>
    <dgm:pt modelId="{5BF2CCB0-0D92-49D8-80E5-64F0465179BC}" type="sibTrans" cxnId="{8F06712D-1AAC-4369-8C23-2EDEB0BA8188}">
      <dgm:prSet/>
      <dgm:spPr/>
      <dgm:t>
        <a:bodyPr/>
        <a:lstStyle/>
        <a:p>
          <a:endParaRPr lang="en-US"/>
        </a:p>
      </dgm:t>
    </dgm:pt>
    <dgm:pt modelId="{A565282B-324B-4CD2-B68D-51C7DED700BB}" type="parTrans" cxnId="{8F06712D-1AAC-4369-8C23-2EDEB0BA8188}">
      <dgm:prSet/>
      <dgm:spPr/>
      <dgm:t>
        <a:bodyPr/>
        <a:lstStyle/>
        <a:p>
          <a:endParaRPr lang="en-US"/>
        </a:p>
      </dgm:t>
    </dgm:pt>
    <dgm:pt modelId="{C0CA2433-01D8-4C87-9886-63C90B877F00}">
      <dgm:prSet phldrT="[Text]"/>
      <dgm:spPr/>
      <dgm:t>
        <a:bodyPr/>
        <a:lstStyle/>
        <a:p>
          <a:r>
            <a:rPr lang="en-US" dirty="0"/>
            <a:t>A statistically significant sample of observations have been reviewed to ensure they are accurate</a:t>
          </a:r>
        </a:p>
      </dgm:t>
    </dgm:pt>
    <dgm:pt modelId="{C02CF85E-6340-4ECE-853E-5EAD5075427B}" type="parTrans" cxnId="{27370A7C-7460-4BBC-AB4C-AAB1F6429E93}">
      <dgm:prSet/>
      <dgm:spPr/>
      <dgm:t>
        <a:bodyPr/>
        <a:lstStyle/>
        <a:p>
          <a:endParaRPr lang="en-US"/>
        </a:p>
      </dgm:t>
    </dgm:pt>
    <dgm:pt modelId="{88B0E1E7-5C48-467A-80BD-1A5A0947AA3A}" type="sibTrans" cxnId="{27370A7C-7460-4BBC-AB4C-AAB1F6429E93}">
      <dgm:prSet/>
      <dgm:spPr/>
      <dgm:t>
        <a:bodyPr/>
        <a:lstStyle/>
        <a:p>
          <a:endParaRPr lang="en-US"/>
        </a:p>
      </dgm:t>
    </dgm:pt>
    <dgm:pt modelId="{EC788434-FCCE-421F-9961-3888A5169073}">
      <dgm:prSet phldrT="[Text]"/>
      <dgm:spPr/>
      <dgm:t>
        <a:bodyPr/>
        <a:lstStyle/>
        <a:p>
          <a:r>
            <a:rPr lang="en-US" dirty="0"/>
            <a:t>Tier 0</a:t>
          </a:r>
          <a:br>
            <a:rPr lang="en-US" dirty="0"/>
          </a:br>
          <a:r>
            <a:rPr lang="en-US" dirty="0"/>
            <a:t>Raw Data</a:t>
          </a:r>
        </a:p>
      </dgm:t>
    </dgm:pt>
    <dgm:pt modelId="{C1CEB41D-D167-40AE-B117-1EF3F41F37A1}" type="parTrans" cxnId="{1ADEA313-32B2-462E-8AE9-165CA7FF8FCA}">
      <dgm:prSet/>
      <dgm:spPr/>
      <dgm:t>
        <a:bodyPr/>
        <a:lstStyle/>
        <a:p>
          <a:endParaRPr lang="en-US"/>
        </a:p>
      </dgm:t>
    </dgm:pt>
    <dgm:pt modelId="{2E3BA8A5-D883-499D-B8FB-3DB74B5E09FD}" type="sibTrans" cxnId="{1ADEA313-32B2-462E-8AE9-165CA7FF8FCA}">
      <dgm:prSet/>
      <dgm:spPr/>
      <dgm:t>
        <a:bodyPr/>
        <a:lstStyle/>
        <a:p>
          <a:endParaRPr lang="en-US"/>
        </a:p>
      </dgm:t>
    </dgm:pt>
    <dgm:pt modelId="{DAB22390-EC4F-471F-8127-3504C7D67260}">
      <dgm:prSet phldrT="[Text]"/>
      <dgm:spPr/>
      <dgm:t>
        <a:bodyPr/>
        <a:lstStyle/>
        <a:p>
          <a:r>
            <a:rPr lang="en-US" dirty="0"/>
            <a:t>Data collected and reported as captured by native data system</a:t>
          </a:r>
        </a:p>
      </dgm:t>
    </dgm:pt>
    <dgm:pt modelId="{301E669C-EBEE-451E-9B67-4B3449F2D211}" type="parTrans" cxnId="{EC594354-DEDF-48AC-8A09-7B71A51A032D}">
      <dgm:prSet/>
      <dgm:spPr/>
      <dgm:t>
        <a:bodyPr/>
        <a:lstStyle/>
        <a:p>
          <a:endParaRPr lang="en-US"/>
        </a:p>
      </dgm:t>
    </dgm:pt>
    <dgm:pt modelId="{3D4E8985-763C-4D89-ABAA-7FE53D1205F5}" type="sibTrans" cxnId="{EC594354-DEDF-48AC-8A09-7B71A51A032D}">
      <dgm:prSet/>
      <dgm:spPr/>
      <dgm:t>
        <a:bodyPr/>
        <a:lstStyle/>
        <a:p>
          <a:endParaRPr lang="en-US"/>
        </a:p>
      </dgm:t>
    </dgm:pt>
    <dgm:pt modelId="{F75B52EC-87FB-41E2-BAC7-7F80E845711C}">
      <dgm:prSet phldrT="[Text]"/>
      <dgm:spPr/>
      <dgm:t>
        <a:bodyPr/>
        <a:lstStyle/>
        <a:p>
          <a:r>
            <a:rPr lang="en-US" dirty="0"/>
            <a:t>No post-collection processing, filtering, categorization or validation</a:t>
          </a:r>
        </a:p>
      </dgm:t>
    </dgm:pt>
    <dgm:pt modelId="{D63051FD-EE78-46DA-911A-90A00FB72C29}" type="parTrans" cxnId="{AD1397B1-35B2-4723-9AFF-020D5E4A15FA}">
      <dgm:prSet/>
      <dgm:spPr/>
      <dgm:t>
        <a:bodyPr/>
        <a:lstStyle/>
        <a:p>
          <a:endParaRPr lang="en-US"/>
        </a:p>
      </dgm:t>
    </dgm:pt>
    <dgm:pt modelId="{4FA3290F-913A-441D-8226-63387B78C52D}" type="sibTrans" cxnId="{AD1397B1-35B2-4723-9AFF-020D5E4A15FA}">
      <dgm:prSet/>
      <dgm:spPr/>
      <dgm:t>
        <a:bodyPr/>
        <a:lstStyle/>
        <a:p>
          <a:endParaRPr lang="en-US"/>
        </a:p>
      </dgm:t>
    </dgm:pt>
    <dgm:pt modelId="{B1E608B4-3BE4-4F9B-BAEA-D7871AAE481A}">
      <dgm:prSet phldrT="[Text]"/>
      <dgm:spPr/>
      <dgm:t>
        <a:bodyPr/>
        <a:lstStyle/>
        <a:p>
          <a:r>
            <a:rPr lang="en-US" dirty="0"/>
            <a:t>Collection system internal checks only. i.e. ranges, data types and validation at entry</a:t>
          </a:r>
        </a:p>
      </dgm:t>
    </dgm:pt>
    <dgm:pt modelId="{C26583FB-6809-498F-B6B0-05CC953BF770}" type="parTrans" cxnId="{1AC0F093-EE7B-41B9-80EB-2D9CF415B05C}">
      <dgm:prSet/>
      <dgm:spPr/>
      <dgm:t>
        <a:bodyPr/>
        <a:lstStyle/>
        <a:p>
          <a:endParaRPr lang="en-US"/>
        </a:p>
      </dgm:t>
    </dgm:pt>
    <dgm:pt modelId="{BA3BF07C-E803-43CF-B9AC-09C2F59F0F79}" type="sibTrans" cxnId="{1AC0F093-EE7B-41B9-80EB-2D9CF415B05C}">
      <dgm:prSet/>
      <dgm:spPr/>
      <dgm:t>
        <a:bodyPr/>
        <a:lstStyle/>
        <a:p>
          <a:endParaRPr lang="en-US"/>
        </a:p>
      </dgm:t>
    </dgm:pt>
    <dgm:pt modelId="{F422E26E-457B-4465-8547-0E6EE6749767}">
      <dgm:prSet phldrT="[Text]"/>
      <dgm:spPr/>
      <dgm:t>
        <a:bodyPr/>
        <a:lstStyle/>
        <a:p>
          <a:r>
            <a:rPr lang="en-US" i="1" dirty="0"/>
            <a:t>Tier I –  </a:t>
          </a:r>
          <a:br>
            <a:rPr lang="en-US" dirty="0"/>
          </a:br>
          <a:r>
            <a:rPr lang="en-US" dirty="0"/>
            <a:t>Minimal aggregation and high-level validation</a:t>
          </a:r>
        </a:p>
      </dgm:t>
    </dgm:pt>
    <dgm:pt modelId="{8EE3CCA1-FC16-4408-BC7E-E26902046C14}" type="parTrans" cxnId="{B68D136A-E402-4A75-820C-70C6AA1FFFC4}">
      <dgm:prSet/>
      <dgm:spPr/>
      <dgm:t>
        <a:bodyPr/>
        <a:lstStyle/>
        <a:p>
          <a:endParaRPr lang="en-US"/>
        </a:p>
      </dgm:t>
    </dgm:pt>
    <dgm:pt modelId="{6EEA4EED-E554-4458-9C38-6F77D99D8846}" type="sibTrans" cxnId="{B68D136A-E402-4A75-820C-70C6AA1FFFC4}">
      <dgm:prSet/>
      <dgm:spPr/>
      <dgm:t>
        <a:bodyPr/>
        <a:lstStyle/>
        <a:p>
          <a:endParaRPr lang="en-US"/>
        </a:p>
      </dgm:t>
    </dgm:pt>
    <dgm:pt modelId="{2AAC6F9B-0AE9-4079-8F9F-CFAE7E397BED}">
      <dgm:prSet phldrT="[Text]"/>
      <dgm:spPr/>
      <dgm:t>
        <a:bodyPr/>
        <a:lstStyle/>
        <a:p>
          <a:r>
            <a:rPr lang="en-US" dirty="0"/>
            <a:t>Expert review of aggregate data is consistent with expectations</a:t>
          </a:r>
        </a:p>
      </dgm:t>
    </dgm:pt>
    <dgm:pt modelId="{6B50793D-CC5A-4D8A-BF30-F6A42C76B94C}" type="parTrans" cxnId="{300D3E66-167E-4C37-9FB7-44596D098ACB}">
      <dgm:prSet/>
      <dgm:spPr/>
    </dgm:pt>
    <dgm:pt modelId="{6B8A80C3-05E8-46D4-BF4C-B593EF556169}" type="sibTrans" cxnId="{300D3E66-167E-4C37-9FB7-44596D098ACB}">
      <dgm:prSet/>
      <dgm:spPr/>
    </dgm:pt>
    <dgm:pt modelId="{D881BC29-0D6F-434D-A1B7-EADC2DE694B3}">
      <dgm:prSet phldrT="[Text]"/>
      <dgm:spPr/>
      <dgm:t>
        <a:bodyPr/>
        <a:lstStyle/>
        <a:p>
          <a:endParaRPr lang="en-US" dirty="0"/>
        </a:p>
      </dgm:t>
    </dgm:pt>
    <dgm:pt modelId="{DFD3DEC2-1D6E-48AC-98A3-20D8B5D0890C}" type="parTrans" cxnId="{B2A9D0D0-1130-4D82-BD82-748464452CAF}">
      <dgm:prSet/>
      <dgm:spPr/>
    </dgm:pt>
    <dgm:pt modelId="{8BC34439-4063-498A-A38B-C1BEC0B5AA67}" type="sibTrans" cxnId="{B2A9D0D0-1130-4D82-BD82-748464452CAF}">
      <dgm:prSet/>
      <dgm:spPr/>
    </dgm:pt>
    <dgm:pt modelId="{E1713F17-791F-4AF4-BAAD-1F3697E77BCE}">
      <dgm:prSet phldrT="[Text]"/>
      <dgm:spPr/>
      <dgm:t>
        <a:bodyPr/>
        <a:lstStyle/>
        <a:p>
          <a:r>
            <a:rPr lang="en-US" dirty="0"/>
            <a:t>Observations are targeted to particularly sensitive areas of concern</a:t>
          </a:r>
        </a:p>
      </dgm:t>
    </dgm:pt>
    <dgm:pt modelId="{AF0853D0-EE25-4515-A119-581AADB5113C}" type="parTrans" cxnId="{8E6163D8-FC5A-4497-A377-3724CFAAA45D}">
      <dgm:prSet/>
      <dgm:spPr/>
    </dgm:pt>
    <dgm:pt modelId="{64DEAB4C-404D-4E2B-AF05-E1FBCEE2781B}" type="sibTrans" cxnId="{8E6163D8-FC5A-4497-A377-3724CFAAA45D}">
      <dgm:prSet/>
      <dgm:spPr/>
    </dgm:pt>
    <dgm:pt modelId="{838D2D7C-45E8-4F44-B87D-22753642E630}" type="pres">
      <dgm:prSet presAssocID="{5C0B3ECF-B01B-4EAC-9ADD-A78398720FA9}" presName="Name0" presStyleCnt="0">
        <dgm:presLayoutVars>
          <dgm:chMax val="7"/>
          <dgm:dir/>
          <dgm:animLvl val="lvl"/>
          <dgm:resizeHandles val="exact"/>
        </dgm:presLayoutVars>
      </dgm:prSet>
      <dgm:spPr/>
    </dgm:pt>
    <dgm:pt modelId="{F8361984-8FE9-47E8-AF4F-C01D1B610B7A}" type="pres">
      <dgm:prSet presAssocID="{EC788434-FCCE-421F-9961-3888A5169073}" presName="circle1" presStyleLbl="node1" presStyleIdx="0" presStyleCnt="5" custScaleY="106482"/>
      <dgm:spPr>
        <a:solidFill>
          <a:srgbClr val="FFC000"/>
        </a:solidFill>
      </dgm:spPr>
    </dgm:pt>
    <dgm:pt modelId="{606F1B7B-A70A-43C5-97AD-F890AD383716}" type="pres">
      <dgm:prSet presAssocID="{EC788434-FCCE-421F-9961-3888A5169073}" presName="space" presStyleCnt="0"/>
      <dgm:spPr/>
    </dgm:pt>
    <dgm:pt modelId="{63471362-860D-4000-87CB-889533089F61}" type="pres">
      <dgm:prSet presAssocID="{EC788434-FCCE-421F-9961-3888A5169073}" presName="rect1" presStyleLbl="alignAcc1" presStyleIdx="0" presStyleCnt="5" custScaleY="106481"/>
      <dgm:spPr/>
    </dgm:pt>
    <dgm:pt modelId="{56201CA9-2FE8-4A45-BCBD-10B5A342B2F5}" type="pres">
      <dgm:prSet presAssocID="{F422E26E-457B-4465-8547-0E6EE6749767}" presName="vertSpace2" presStyleLbl="node1" presStyleIdx="0" presStyleCnt="5"/>
      <dgm:spPr/>
    </dgm:pt>
    <dgm:pt modelId="{C31D05CB-56B6-4663-8F9A-AA3E3D00972C}" type="pres">
      <dgm:prSet presAssocID="{F422E26E-457B-4465-8547-0E6EE6749767}" presName="circle2" presStyleLbl="node1" presStyleIdx="1" presStyleCnt="5" custScaleY="105013"/>
      <dgm:spPr/>
    </dgm:pt>
    <dgm:pt modelId="{AA985744-FE1D-4982-9728-0BECB5FC46E2}" type="pres">
      <dgm:prSet presAssocID="{F422E26E-457B-4465-8547-0E6EE6749767}" presName="rect2" presStyleLbl="alignAcc1" presStyleIdx="1" presStyleCnt="5" custScaleY="105013"/>
      <dgm:spPr/>
    </dgm:pt>
    <dgm:pt modelId="{A9CBAF47-F12E-408E-B260-4A70E59284A1}" type="pres">
      <dgm:prSet presAssocID="{D1D3FB01-B513-4007-B311-6CF8A41E9892}" presName="vertSpace3" presStyleLbl="node1" presStyleIdx="1" presStyleCnt="5"/>
      <dgm:spPr/>
    </dgm:pt>
    <dgm:pt modelId="{5A02ADDA-5D5A-47E4-9FBD-28E6E6695320}" type="pres">
      <dgm:prSet presAssocID="{D1D3FB01-B513-4007-B311-6CF8A41E9892}" presName="circle3" presStyleLbl="node1" presStyleIdx="2" presStyleCnt="5"/>
      <dgm:spPr/>
    </dgm:pt>
    <dgm:pt modelId="{C575B69C-367B-4D48-8D83-5B7CB34533EB}" type="pres">
      <dgm:prSet presAssocID="{D1D3FB01-B513-4007-B311-6CF8A41E9892}" presName="rect3" presStyleLbl="alignAcc1" presStyleIdx="2" presStyleCnt="5"/>
      <dgm:spPr/>
    </dgm:pt>
    <dgm:pt modelId="{92DAE233-9F3E-4F7A-9B0A-303AAD4095ED}" type="pres">
      <dgm:prSet presAssocID="{F4097667-BFEA-4F3F-A9C4-64BBE929F65B}" presName="vertSpace4" presStyleLbl="node1" presStyleIdx="2" presStyleCnt="5"/>
      <dgm:spPr/>
    </dgm:pt>
    <dgm:pt modelId="{A9C23C27-2B35-44C7-82D1-AB19D875113A}" type="pres">
      <dgm:prSet presAssocID="{F4097667-BFEA-4F3F-A9C4-64BBE929F65B}" presName="circle4" presStyleLbl="node1" presStyleIdx="3" presStyleCnt="5"/>
      <dgm:spPr/>
    </dgm:pt>
    <dgm:pt modelId="{E30AE545-628A-48FF-8F72-D16BB9B70AB6}" type="pres">
      <dgm:prSet presAssocID="{F4097667-BFEA-4F3F-A9C4-64BBE929F65B}" presName="rect4" presStyleLbl="alignAcc1" presStyleIdx="3" presStyleCnt="5"/>
      <dgm:spPr/>
    </dgm:pt>
    <dgm:pt modelId="{C92BE406-9E88-48C1-8697-62350E3C7B21}" type="pres">
      <dgm:prSet presAssocID="{17C59BB2-92C9-4F13-8C74-C41BAE6D3AB9}" presName="vertSpace5" presStyleLbl="node1" presStyleIdx="3" presStyleCnt="5"/>
      <dgm:spPr/>
    </dgm:pt>
    <dgm:pt modelId="{145225EA-07A4-473E-959F-AD0E16C64CD7}" type="pres">
      <dgm:prSet presAssocID="{17C59BB2-92C9-4F13-8C74-C41BAE6D3AB9}" presName="circle5" presStyleLbl="node1" presStyleIdx="4" presStyleCnt="5"/>
      <dgm:spPr/>
    </dgm:pt>
    <dgm:pt modelId="{625A8E31-2723-483D-83ED-7F986A32BD0C}" type="pres">
      <dgm:prSet presAssocID="{17C59BB2-92C9-4F13-8C74-C41BAE6D3AB9}" presName="rect5" presStyleLbl="alignAcc1" presStyleIdx="4" presStyleCnt="5"/>
      <dgm:spPr/>
    </dgm:pt>
    <dgm:pt modelId="{F592A090-1E39-4FF4-A72D-7DFCBF6189C9}" type="pres">
      <dgm:prSet presAssocID="{EC788434-FCCE-421F-9961-3888A5169073}" presName="rect1ParTx" presStyleLbl="alignAcc1" presStyleIdx="4" presStyleCnt="5">
        <dgm:presLayoutVars>
          <dgm:chMax val="1"/>
          <dgm:bulletEnabled val="1"/>
        </dgm:presLayoutVars>
      </dgm:prSet>
      <dgm:spPr/>
    </dgm:pt>
    <dgm:pt modelId="{C2DBEB99-197D-492C-9059-1AF382C5AE1D}" type="pres">
      <dgm:prSet presAssocID="{EC788434-FCCE-421F-9961-3888A5169073}" presName="rect1ChTx" presStyleLbl="alignAcc1" presStyleIdx="4" presStyleCnt="5" custLinFactNeighborX="-314" custLinFactNeighborY="-16714">
        <dgm:presLayoutVars>
          <dgm:bulletEnabled val="1"/>
        </dgm:presLayoutVars>
      </dgm:prSet>
      <dgm:spPr/>
    </dgm:pt>
    <dgm:pt modelId="{F6A3045A-D9B6-4E17-A039-789A6011C659}" type="pres">
      <dgm:prSet presAssocID="{F422E26E-457B-4465-8547-0E6EE6749767}" presName="rect2ParTx" presStyleLbl="alignAcc1" presStyleIdx="4" presStyleCnt="5">
        <dgm:presLayoutVars>
          <dgm:chMax val="1"/>
          <dgm:bulletEnabled val="1"/>
        </dgm:presLayoutVars>
      </dgm:prSet>
      <dgm:spPr/>
    </dgm:pt>
    <dgm:pt modelId="{CA22031C-084A-4B2A-B82B-D42795AFC858}" type="pres">
      <dgm:prSet presAssocID="{F422E26E-457B-4465-8547-0E6EE6749767}" presName="rect2ChTx" presStyleLbl="alignAcc1" presStyleIdx="4" presStyleCnt="5">
        <dgm:presLayoutVars>
          <dgm:bulletEnabled val="1"/>
        </dgm:presLayoutVars>
      </dgm:prSet>
      <dgm:spPr/>
    </dgm:pt>
    <dgm:pt modelId="{81C46923-102D-4880-AFEA-1378A5537F24}" type="pres">
      <dgm:prSet presAssocID="{D1D3FB01-B513-4007-B311-6CF8A41E9892}" presName="rect3ParTx" presStyleLbl="alignAcc1" presStyleIdx="4" presStyleCnt="5">
        <dgm:presLayoutVars>
          <dgm:chMax val="1"/>
          <dgm:bulletEnabled val="1"/>
        </dgm:presLayoutVars>
      </dgm:prSet>
      <dgm:spPr/>
    </dgm:pt>
    <dgm:pt modelId="{4EA4EE07-D1D9-40DE-A8D1-857C083C6BAF}" type="pres">
      <dgm:prSet presAssocID="{D1D3FB01-B513-4007-B311-6CF8A41E9892}" presName="rect3ChTx" presStyleLbl="alignAcc1" presStyleIdx="4" presStyleCnt="5">
        <dgm:presLayoutVars>
          <dgm:bulletEnabled val="1"/>
        </dgm:presLayoutVars>
      </dgm:prSet>
      <dgm:spPr/>
    </dgm:pt>
    <dgm:pt modelId="{BBB6E15B-0D33-456B-B910-B70A837E542D}" type="pres">
      <dgm:prSet presAssocID="{F4097667-BFEA-4F3F-A9C4-64BBE929F65B}" presName="rect4ParTx" presStyleLbl="alignAcc1" presStyleIdx="4" presStyleCnt="5">
        <dgm:presLayoutVars>
          <dgm:chMax val="1"/>
          <dgm:bulletEnabled val="1"/>
        </dgm:presLayoutVars>
      </dgm:prSet>
      <dgm:spPr/>
    </dgm:pt>
    <dgm:pt modelId="{2ECEA5BC-1EEC-4A0E-ABD4-F7394AB4FC65}" type="pres">
      <dgm:prSet presAssocID="{F4097667-BFEA-4F3F-A9C4-64BBE929F65B}" presName="rect4ChTx" presStyleLbl="alignAcc1" presStyleIdx="4" presStyleCnt="5">
        <dgm:presLayoutVars>
          <dgm:bulletEnabled val="1"/>
        </dgm:presLayoutVars>
      </dgm:prSet>
      <dgm:spPr/>
    </dgm:pt>
    <dgm:pt modelId="{52C57211-BF39-44DA-B794-380ADDDB3708}" type="pres">
      <dgm:prSet presAssocID="{17C59BB2-92C9-4F13-8C74-C41BAE6D3AB9}" presName="rect5ParTx" presStyleLbl="alignAcc1" presStyleIdx="4" presStyleCnt="5">
        <dgm:presLayoutVars>
          <dgm:chMax val="1"/>
          <dgm:bulletEnabled val="1"/>
        </dgm:presLayoutVars>
      </dgm:prSet>
      <dgm:spPr/>
    </dgm:pt>
    <dgm:pt modelId="{2FAF26CB-6A12-4771-B92A-875F287015A8}" type="pres">
      <dgm:prSet presAssocID="{17C59BB2-92C9-4F13-8C74-C41BAE6D3AB9}" presName="rect5ChTx" presStyleLbl="alignAcc1" presStyleIdx="4" presStyleCnt="5">
        <dgm:presLayoutVars>
          <dgm:bulletEnabled val="1"/>
        </dgm:presLayoutVars>
      </dgm:prSet>
      <dgm:spPr/>
    </dgm:pt>
  </dgm:ptLst>
  <dgm:cxnLst>
    <dgm:cxn modelId="{5A58690C-A8C2-4D0B-A4EB-6D1A55017D0F}" type="presOf" srcId="{D1D3FB01-B513-4007-B311-6CF8A41E9892}" destId="{81C46923-102D-4880-AFEA-1378A5537F24}" srcOrd="1" destOrd="0" presId="urn:microsoft.com/office/officeart/2005/8/layout/target3"/>
    <dgm:cxn modelId="{1ADEA313-32B2-462E-8AE9-165CA7FF8FCA}" srcId="{5C0B3ECF-B01B-4EAC-9ADD-A78398720FA9}" destId="{EC788434-FCCE-421F-9961-3888A5169073}" srcOrd="0" destOrd="0" parTransId="{C1CEB41D-D167-40AE-B117-1EF3F41F37A1}" sibTransId="{2E3BA8A5-D883-499D-B8FB-3DB74B5E09FD}"/>
    <dgm:cxn modelId="{3849BF18-DF72-46E0-BAC7-E0281EDC1882}" type="presOf" srcId="{5C0B3ECF-B01B-4EAC-9ADD-A78398720FA9}" destId="{838D2D7C-45E8-4F44-B87D-22753642E630}" srcOrd="0" destOrd="0" presId="urn:microsoft.com/office/officeart/2005/8/layout/target3"/>
    <dgm:cxn modelId="{D21AE61F-7A92-4FBC-BA81-C1D99616EE04}" type="presOf" srcId="{C2D1B733-BE52-4F35-B6D3-45BA8E8DCD28}" destId="{2FAF26CB-6A12-4771-B92A-875F287015A8}" srcOrd="0" destOrd="0" presId="urn:microsoft.com/office/officeart/2005/8/layout/target3"/>
    <dgm:cxn modelId="{15A2A92B-BA54-4368-87A3-906B77D6E1A9}" type="presOf" srcId="{DAB22390-EC4F-471F-8127-3504C7D67260}" destId="{C2DBEB99-197D-492C-9059-1AF382C5AE1D}" srcOrd="0" destOrd="0" presId="urn:microsoft.com/office/officeart/2005/8/layout/target3"/>
    <dgm:cxn modelId="{8F06712D-1AAC-4369-8C23-2EDEB0BA8188}" srcId="{5C0B3ECF-B01B-4EAC-9ADD-A78398720FA9}" destId="{D1D3FB01-B513-4007-B311-6CF8A41E9892}" srcOrd="2" destOrd="0" parTransId="{A565282B-324B-4CD2-B68D-51C7DED700BB}" sibTransId="{5BF2CCB0-0D92-49D8-80E5-64F0465179BC}"/>
    <dgm:cxn modelId="{5A9EDE2D-6F0B-43AA-B9E5-637EF10697A4}" type="presOf" srcId="{17C59BB2-92C9-4F13-8C74-C41BAE6D3AB9}" destId="{625A8E31-2723-483D-83ED-7F986A32BD0C}" srcOrd="0" destOrd="0" presId="urn:microsoft.com/office/officeart/2005/8/layout/target3"/>
    <dgm:cxn modelId="{470D5E38-A1F7-40F8-959D-F8C0FAF36F69}" srcId="{17C59BB2-92C9-4F13-8C74-C41BAE6D3AB9}" destId="{C2D1B733-BE52-4F35-B6D3-45BA8E8DCD28}" srcOrd="0" destOrd="0" parTransId="{B66315D6-17A9-4AC9-AF50-E357349D2045}" sibTransId="{A65E2C5C-D9D7-41E1-9C11-90B876215884}"/>
    <dgm:cxn modelId="{A9378D38-4E2E-46FF-ADB5-0EEB11C9EEE1}" type="presOf" srcId="{C0CA2433-01D8-4C87-9886-63C90B877F00}" destId="{2ECEA5BC-1EEC-4A0E-ABD4-F7394AB4FC65}" srcOrd="0" destOrd="0" presId="urn:microsoft.com/office/officeart/2005/8/layout/target3"/>
    <dgm:cxn modelId="{7EE6A93B-ECCA-433E-A065-09A3A34C6D74}" type="presOf" srcId="{B1E608B4-3BE4-4F9B-BAEA-D7871AAE481A}" destId="{C2DBEB99-197D-492C-9059-1AF382C5AE1D}" srcOrd="0" destOrd="2" presId="urn:microsoft.com/office/officeart/2005/8/layout/target3"/>
    <dgm:cxn modelId="{0B969D3C-A6EE-4F34-B0B5-3D74B32DD23C}" type="presOf" srcId="{2AAC6F9B-0AE9-4079-8F9F-CFAE7E397BED}" destId="{CA22031C-084A-4B2A-B82B-D42795AFC858}" srcOrd="0" destOrd="1" presId="urn:microsoft.com/office/officeart/2005/8/layout/target3"/>
    <dgm:cxn modelId="{00DC5F3F-FA07-4754-8C71-7EF8E7A3EB1A}" type="presOf" srcId="{EC788434-FCCE-421F-9961-3888A5169073}" destId="{63471362-860D-4000-87CB-889533089F61}" srcOrd="0" destOrd="0" presId="urn:microsoft.com/office/officeart/2005/8/layout/target3"/>
    <dgm:cxn modelId="{6838A55E-8EB1-4E73-946A-E85769FAF300}" srcId="{F422E26E-457B-4465-8547-0E6EE6749767}" destId="{27417EDF-1891-4877-AC7C-BDD7198CF900}" srcOrd="0" destOrd="0" parTransId="{80C19E80-D499-4BCA-A8D5-2F59CC39B821}" sibTransId="{A27317D6-37DF-4566-BB04-5E9B48ADB989}"/>
    <dgm:cxn modelId="{986C9264-7A60-4449-8069-CAEC339A760F}" srcId="{5C0B3ECF-B01B-4EAC-9ADD-A78398720FA9}" destId="{17C59BB2-92C9-4F13-8C74-C41BAE6D3AB9}" srcOrd="4" destOrd="0" parTransId="{12B2F7B8-0B22-4640-9854-AEE0DEF818D4}" sibTransId="{E86BDE88-FB41-4E4C-B57B-F8AA8648B391}"/>
    <dgm:cxn modelId="{300D3E66-167E-4C37-9FB7-44596D098ACB}" srcId="{F422E26E-457B-4465-8547-0E6EE6749767}" destId="{2AAC6F9B-0AE9-4079-8F9F-CFAE7E397BED}" srcOrd="1" destOrd="0" parTransId="{6B50793D-CC5A-4D8A-BF30-F6A42C76B94C}" sibTransId="{6B8A80C3-05E8-46D4-BF4C-B593EF556169}"/>
    <dgm:cxn modelId="{36BD8B49-18B5-4B48-992F-16896CF0B281}" type="presOf" srcId="{F422E26E-457B-4465-8547-0E6EE6749767}" destId="{F6A3045A-D9B6-4E17-A039-789A6011C659}" srcOrd="1" destOrd="0" presId="urn:microsoft.com/office/officeart/2005/8/layout/target3"/>
    <dgm:cxn modelId="{B68D136A-E402-4A75-820C-70C6AA1FFFC4}" srcId="{5C0B3ECF-B01B-4EAC-9ADD-A78398720FA9}" destId="{F422E26E-457B-4465-8547-0E6EE6749767}" srcOrd="1" destOrd="0" parTransId="{8EE3CCA1-FC16-4408-BC7E-E26902046C14}" sibTransId="{6EEA4EED-E554-4458-9C38-6F77D99D8846}"/>
    <dgm:cxn modelId="{2A481750-0600-44FA-816A-F3BEA192C0F1}" type="presOf" srcId="{D881BC29-0D6F-434D-A1B7-EADC2DE694B3}" destId="{4EA4EE07-D1D9-40DE-A8D1-857C083C6BAF}" srcOrd="0" destOrd="1" presId="urn:microsoft.com/office/officeart/2005/8/layout/target3"/>
    <dgm:cxn modelId="{9DDEA752-A882-4EC0-986E-E2A05EF6CCC3}" type="presOf" srcId="{A2171417-E3AB-4B1C-8228-98EC5C57B7F5}" destId="{4EA4EE07-D1D9-40DE-A8D1-857C083C6BAF}" srcOrd="0" destOrd="2" presId="urn:microsoft.com/office/officeart/2005/8/layout/target3"/>
    <dgm:cxn modelId="{1B9D5C53-54C4-4A62-81A5-0DB49E77F16C}" srcId="{D1D3FB01-B513-4007-B311-6CF8A41E9892}" destId="{A2171417-E3AB-4B1C-8228-98EC5C57B7F5}" srcOrd="2" destOrd="0" parTransId="{3BCB39F8-07F3-415A-BC44-416B22612087}" sibTransId="{EDBA8DCF-4C76-4DBC-AC26-AEA11BFF43B0}"/>
    <dgm:cxn modelId="{AAEA0E74-F342-476D-B8FD-7F43D5864EE1}" type="presOf" srcId="{F4097667-BFEA-4F3F-A9C4-64BBE929F65B}" destId="{E30AE545-628A-48FF-8F72-D16BB9B70AB6}" srcOrd="0" destOrd="0" presId="urn:microsoft.com/office/officeart/2005/8/layout/target3"/>
    <dgm:cxn modelId="{EC594354-DEDF-48AC-8A09-7B71A51A032D}" srcId="{EC788434-FCCE-421F-9961-3888A5169073}" destId="{DAB22390-EC4F-471F-8127-3504C7D67260}" srcOrd="0" destOrd="0" parTransId="{301E669C-EBEE-451E-9B67-4B3449F2D211}" sibTransId="{3D4E8985-763C-4D89-ABAA-7FE53D1205F5}"/>
    <dgm:cxn modelId="{27370A7C-7460-4BBC-AB4C-AAB1F6429E93}" srcId="{F4097667-BFEA-4F3F-A9C4-64BBE929F65B}" destId="{C0CA2433-01D8-4C87-9886-63C90B877F00}" srcOrd="0" destOrd="0" parTransId="{C02CF85E-6340-4ECE-853E-5EAD5075427B}" sibTransId="{88B0E1E7-5C48-467A-80BD-1A5A0947AA3A}"/>
    <dgm:cxn modelId="{B74DD28C-E431-4F66-922C-D824EBEAB89E}" type="presOf" srcId="{17C59BB2-92C9-4F13-8C74-C41BAE6D3AB9}" destId="{52C57211-BF39-44DA-B794-380ADDDB3708}" srcOrd="1" destOrd="0" presId="urn:microsoft.com/office/officeart/2005/8/layout/target3"/>
    <dgm:cxn modelId="{1AC0F093-EE7B-41B9-80EB-2D9CF415B05C}" srcId="{EC788434-FCCE-421F-9961-3888A5169073}" destId="{B1E608B4-3BE4-4F9B-BAEA-D7871AAE481A}" srcOrd="2" destOrd="0" parTransId="{C26583FB-6809-498F-B6B0-05CC953BF770}" sibTransId="{BA3BF07C-E803-43CF-B9AC-09C2F59F0F79}"/>
    <dgm:cxn modelId="{7232F0A2-74EA-4A32-BEBE-79D574A15E21}" type="presOf" srcId="{27417EDF-1891-4877-AC7C-BDD7198CF900}" destId="{CA22031C-084A-4B2A-B82B-D42795AFC858}" srcOrd="0" destOrd="0" presId="urn:microsoft.com/office/officeart/2005/8/layout/target3"/>
    <dgm:cxn modelId="{AD1397B1-35B2-4723-9AFF-020D5E4A15FA}" srcId="{EC788434-FCCE-421F-9961-3888A5169073}" destId="{F75B52EC-87FB-41E2-BAC7-7F80E845711C}" srcOrd="1" destOrd="0" parTransId="{D63051FD-EE78-46DA-911A-90A00FB72C29}" sibTransId="{4FA3290F-913A-441D-8226-63387B78C52D}"/>
    <dgm:cxn modelId="{1EFD75C2-D8C0-40A8-85EE-2E0386E0B17D}" type="presOf" srcId="{EC788434-FCCE-421F-9961-3888A5169073}" destId="{F592A090-1E39-4FF4-A72D-7DFCBF6189C9}" srcOrd="1" destOrd="0" presId="urn:microsoft.com/office/officeart/2005/8/layout/target3"/>
    <dgm:cxn modelId="{837708C3-B9B1-4021-861E-155A31BBECDB}" type="presOf" srcId="{F75B52EC-87FB-41E2-BAC7-7F80E845711C}" destId="{C2DBEB99-197D-492C-9059-1AF382C5AE1D}" srcOrd="0" destOrd="1" presId="urn:microsoft.com/office/officeart/2005/8/layout/target3"/>
    <dgm:cxn modelId="{B2A9D0D0-1130-4D82-BD82-748464452CAF}" srcId="{D1D3FB01-B513-4007-B311-6CF8A41E9892}" destId="{D881BC29-0D6F-434D-A1B7-EADC2DE694B3}" srcOrd="1" destOrd="0" parTransId="{DFD3DEC2-1D6E-48AC-98A3-20D8B5D0890C}" sibTransId="{8BC34439-4063-498A-A38B-C1BEC0B5AA67}"/>
    <dgm:cxn modelId="{7BC9E6D1-4369-46D9-884F-1A85FFE2505D}" srcId="{D1D3FB01-B513-4007-B311-6CF8A41E9892}" destId="{F9543640-3ACE-4F4F-9758-95B234515823}" srcOrd="0" destOrd="0" parTransId="{5CFB3F49-3C6D-44F8-8E39-E1F1506EC0BA}" sibTransId="{82447624-6E4E-4B68-B7DE-DFA53B0DD731}"/>
    <dgm:cxn modelId="{8C0306D5-2418-4CD6-8E1F-99C1FD30E548}" type="presOf" srcId="{E1713F17-791F-4AF4-BAAD-1F3697E77BCE}" destId="{2ECEA5BC-1EEC-4A0E-ABD4-F7394AB4FC65}" srcOrd="0" destOrd="1" presId="urn:microsoft.com/office/officeart/2005/8/layout/target3"/>
    <dgm:cxn modelId="{8E6163D8-FC5A-4497-A377-3724CFAAA45D}" srcId="{F4097667-BFEA-4F3F-A9C4-64BBE929F65B}" destId="{E1713F17-791F-4AF4-BAAD-1F3697E77BCE}" srcOrd="1" destOrd="0" parTransId="{AF0853D0-EE25-4515-A119-581AADB5113C}" sibTransId="{64DEAB4C-404D-4E2B-AF05-E1FBCEE2781B}"/>
    <dgm:cxn modelId="{CC7FCBE0-1EE3-4FC8-A872-CAAE4C037DA5}" type="presOf" srcId="{F422E26E-457B-4465-8547-0E6EE6749767}" destId="{AA985744-FE1D-4982-9728-0BECB5FC46E2}" srcOrd="0" destOrd="0" presId="urn:microsoft.com/office/officeart/2005/8/layout/target3"/>
    <dgm:cxn modelId="{74B62DE7-5838-4CBB-9415-5D6F9FD2F0D2}" type="presOf" srcId="{F9543640-3ACE-4F4F-9758-95B234515823}" destId="{4EA4EE07-D1D9-40DE-A8D1-857C083C6BAF}" srcOrd="0" destOrd="0" presId="urn:microsoft.com/office/officeart/2005/8/layout/target3"/>
    <dgm:cxn modelId="{B416A4EC-D12C-407A-AAE4-AC9D255D0213}" srcId="{5C0B3ECF-B01B-4EAC-9ADD-A78398720FA9}" destId="{F4097667-BFEA-4F3F-A9C4-64BBE929F65B}" srcOrd="3" destOrd="0" parTransId="{E5D73C7E-5A1D-49BA-8001-F4A7D99C6DA5}" sibTransId="{314C1E7F-A301-43F1-8E4E-D9026A889205}"/>
    <dgm:cxn modelId="{1C7D2AF3-B68F-41B5-987E-923D2292C25D}" type="presOf" srcId="{F4097667-BFEA-4F3F-A9C4-64BBE929F65B}" destId="{BBB6E15B-0D33-456B-B910-B70A837E542D}" srcOrd="1" destOrd="0" presId="urn:microsoft.com/office/officeart/2005/8/layout/target3"/>
    <dgm:cxn modelId="{079D4EF5-BFE9-46E7-8AD9-50EA4BAC1616}" type="presOf" srcId="{D1D3FB01-B513-4007-B311-6CF8A41E9892}" destId="{C575B69C-367B-4D48-8D83-5B7CB34533EB}" srcOrd="0" destOrd="0" presId="urn:microsoft.com/office/officeart/2005/8/layout/target3"/>
    <dgm:cxn modelId="{064A2686-27B6-4471-BEB9-C65792F8A845}" type="presParOf" srcId="{838D2D7C-45E8-4F44-B87D-22753642E630}" destId="{F8361984-8FE9-47E8-AF4F-C01D1B610B7A}" srcOrd="0" destOrd="0" presId="urn:microsoft.com/office/officeart/2005/8/layout/target3"/>
    <dgm:cxn modelId="{58C666A6-F04D-467C-BFE1-1D219F7383DC}" type="presParOf" srcId="{838D2D7C-45E8-4F44-B87D-22753642E630}" destId="{606F1B7B-A70A-43C5-97AD-F890AD383716}" srcOrd="1" destOrd="0" presId="urn:microsoft.com/office/officeart/2005/8/layout/target3"/>
    <dgm:cxn modelId="{A48EF338-16D8-4A9A-BCA7-CF61C3242B47}" type="presParOf" srcId="{838D2D7C-45E8-4F44-B87D-22753642E630}" destId="{63471362-860D-4000-87CB-889533089F61}" srcOrd="2" destOrd="0" presId="urn:microsoft.com/office/officeart/2005/8/layout/target3"/>
    <dgm:cxn modelId="{A3A511AB-28A9-4E9C-BEC9-E97FD828EF62}" type="presParOf" srcId="{838D2D7C-45E8-4F44-B87D-22753642E630}" destId="{56201CA9-2FE8-4A45-BCBD-10B5A342B2F5}" srcOrd="3" destOrd="0" presId="urn:microsoft.com/office/officeart/2005/8/layout/target3"/>
    <dgm:cxn modelId="{CA443110-0622-44D8-B9C8-869354EC20D7}" type="presParOf" srcId="{838D2D7C-45E8-4F44-B87D-22753642E630}" destId="{C31D05CB-56B6-4663-8F9A-AA3E3D00972C}" srcOrd="4" destOrd="0" presId="urn:microsoft.com/office/officeart/2005/8/layout/target3"/>
    <dgm:cxn modelId="{04B68510-CE79-47AC-B559-B5A457CDA2D5}" type="presParOf" srcId="{838D2D7C-45E8-4F44-B87D-22753642E630}" destId="{AA985744-FE1D-4982-9728-0BECB5FC46E2}" srcOrd="5" destOrd="0" presId="urn:microsoft.com/office/officeart/2005/8/layout/target3"/>
    <dgm:cxn modelId="{FF4220DC-D433-42F1-AD76-4161FDA64598}" type="presParOf" srcId="{838D2D7C-45E8-4F44-B87D-22753642E630}" destId="{A9CBAF47-F12E-408E-B260-4A70E59284A1}" srcOrd="6" destOrd="0" presId="urn:microsoft.com/office/officeart/2005/8/layout/target3"/>
    <dgm:cxn modelId="{C19482E2-A089-4875-B967-94910771D310}" type="presParOf" srcId="{838D2D7C-45E8-4F44-B87D-22753642E630}" destId="{5A02ADDA-5D5A-47E4-9FBD-28E6E6695320}" srcOrd="7" destOrd="0" presId="urn:microsoft.com/office/officeart/2005/8/layout/target3"/>
    <dgm:cxn modelId="{D67824BE-27EF-4904-A9D9-D12656F8280A}" type="presParOf" srcId="{838D2D7C-45E8-4F44-B87D-22753642E630}" destId="{C575B69C-367B-4D48-8D83-5B7CB34533EB}" srcOrd="8" destOrd="0" presId="urn:microsoft.com/office/officeart/2005/8/layout/target3"/>
    <dgm:cxn modelId="{C0CE1C58-8008-4DC0-80A8-13E967342AF7}" type="presParOf" srcId="{838D2D7C-45E8-4F44-B87D-22753642E630}" destId="{92DAE233-9F3E-4F7A-9B0A-303AAD4095ED}" srcOrd="9" destOrd="0" presId="urn:microsoft.com/office/officeart/2005/8/layout/target3"/>
    <dgm:cxn modelId="{8BEF4535-015F-440C-9FBA-92D2B93C1218}" type="presParOf" srcId="{838D2D7C-45E8-4F44-B87D-22753642E630}" destId="{A9C23C27-2B35-44C7-82D1-AB19D875113A}" srcOrd="10" destOrd="0" presId="urn:microsoft.com/office/officeart/2005/8/layout/target3"/>
    <dgm:cxn modelId="{C5C17944-EE3B-439D-8E35-C25C6F8E4F85}" type="presParOf" srcId="{838D2D7C-45E8-4F44-B87D-22753642E630}" destId="{E30AE545-628A-48FF-8F72-D16BB9B70AB6}" srcOrd="11" destOrd="0" presId="urn:microsoft.com/office/officeart/2005/8/layout/target3"/>
    <dgm:cxn modelId="{7E8F079C-0492-4044-A90D-F8BB4A356095}" type="presParOf" srcId="{838D2D7C-45E8-4F44-B87D-22753642E630}" destId="{C92BE406-9E88-48C1-8697-62350E3C7B21}" srcOrd="12" destOrd="0" presId="urn:microsoft.com/office/officeart/2005/8/layout/target3"/>
    <dgm:cxn modelId="{DCA1EA1B-A1DC-439F-A875-701CA377D626}" type="presParOf" srcId="{838D2D7C-45E8-4F44-B87D-22753642E630}" destId="{145225EA-07A4-473E-959F-AD0E16C64CD7}" srcOrd="13" destOrd="0" presId="urn:microsoft.com/office/officeart/2005/8/layout/target3"/>
    <dgm:cxn modelId="{1E670649-F6FA-4012-90A4-BBA221D1FECE}" type="presParOf" srcId="{838D2D7C-45E8-4F44-B87D-22753642E630}" destId="{625A8E31-2723-483D-83ED-7F986A32BD0C}" srcOrd="14" destOrd="0" presId="urn:microsoft.com/office/officeart/2005/8/layout/target3"/>
    <dgm:cxn modelId="{E9B6304E-5FD3-4852-B7FC-8B024C614354}" type="presParOf" srcId="{838D2D7C-45E8-4F44-B87D-22753642E630}" destId="{F592A090-1E39-4FF4-A72D-7DFCBF6189C9}" srcOrd="15" destOrd="0" presId="urn:microsoft.com/office/officeart/2005/8/layout/target3"/>
    <dgm:cxn modelId="{2636ADE4-EAFE-4985-9040-FCDF58BC635B}" type="presParOf" srcId="{838D2D7C-45E8-4F44-B87D-22753642E630}" destId="{C2DBEB99-197D-492C-9059-1AF382C5AE1D}" srcOrd="16" destOrd="0" presId="urn:microsoft.com/office/officeart/2005/8/layout/target3"/>
    <dgm:cxn modelId="{25D7AEFB-1E4B-4E41-B877-A33FC6EF13A4}" type="presParOf" srcId="{838D2D7C-45E8-4F44-B87D-22753642E630}" destId="{F6A3045A-D9B6-4E17-A039-789A6011C659}" srcOrd="17" destOrd="0" presId="urn:microsoft.com/office/officeart/2005/8/layout/target3"/>
    <dgm:cxn modelId="{8786500A-39B6-4FD0-A64D-64F88A0649D0}" type="presParOf" srcId="{838D2D7C-45E8-4F44-B87D-22753642E630}" destId="{CA22031C-084A-4B2A-B82B-D42795AFC858}" srcOrd="18" destOrd="0" presId="urn:microsoft.com/office/officeart/2005/8/layout/target3"/>
    <dgm:cxn modelId="{55AF5BE5-5EA6-4BB8-91AF-B33C421A054D}" type="presParOf" srcId="{838D2D7C-45E8-4F44-B87D-22753642E630}" destId="{81C46923-102D-4880-AFEA-1378A5537F24}" srcOrd="19" destOrd="0" presId="urn:microsoft.com/office/officeart/2005/8/layout/target3"/>
    <dgm:cxn modelId="{528F6F12-866D-4239-BF17-92B639106DAF}" type="presParOf" srcId="{838D2D7C-45E8-4F44-B87D-22753642E630}" destId="{4EA4EE07-D1D9-40DE-A8D1-857C083C6BAF}" srcOrd="20" destOrd="0" presId="urn:microsoft.com/office/officeart/2005/8/layout/target3"/>
    <dgm:cxn modelId="{BA090C09-D906-4DC0-B35C-FE75E53704FE}" type="presParOf" srcId="{838D2D7C-45E8-4F44-B87D-22753642E630}" destId="{BBB6E15B-0D33-456B-B910-B70A837E542D}" srcOrd="21" destOrd="0" presId="urn:microsoft.com/office/officeart/2005/8/layout/target3"/>
    <dgm:cxn modelId="{54ECFDF0-2C18-47A6-8028-5B251DB8750D}" type="presParOf" srcId="{838D2D7C-45E8-4F44-B87D-22753642E630}" destId="{2ECEA5BC-1EEC-4A0E-ABD4-F7394AB4FC65}" srcOrd="22" destOrd="0" presId="urn:microsoft.com/office/officeart/2005/8/layout/target3"/>
    <dgm:cxn modelId="{63E7A31D-1940-435C-A921-3F1F9328C996}" type="presParOf" srcId="{838D2D7C-45E8-4F44-B87D-22753642E630}" destId="{52C57211-BF39-44DA-B794-380ADDDB3708}" srcOrd="23" destOrd="0" presId="urn:microsoft.com/office/officeart/2005/8/layout/target3"/>
    <dgm:cxn modelId="{6EEB224D-F2F9-4058-A048-706F59BB904C}" type="presParOf" srcId="{838D2D7C-45E8-4F44-B87D-22753642E630}" destId="{2FAF26CB-6A12-4771-B92A-875F287015A8}" srcOrd="24" destOrd="0" presId="urn:microsoft.com/office/officeart/2005/8/layout/target3"/>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B3ECF-B01B-4EAC-9ADD-A78398720FA9}"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FE8CF72B-56E9-4AA6-AD15-FCA923AE175A}">
      <dgm:prSet phldrT="[Text]"/>
      <dgm:spPr/>
      <dgm:t>
        <a:bodyPr/>
        <a:lstStyle/>
        <a:p>
          <a:r>
            <a:rPr lang="en-US" i="1" dirty="0"/>
            <a:t>Tier I –  </a:t>
          </a:r>
          <a:br>
            <a:rPr lang="en-US" dirty="0"/>
          </a:br>
          <a:r>
            <a:rPr lang="en-US" dirty="0"/>
            <a:t>Minimal aggregation and high-level validation</a:t>
          </a:r>
        </a:p>
      </dgm:t>
    </dgm:pt>
    <dgm:pt modelId="{17B0ADD1-F8D6-442A-8523-E22330942EA8}" type="parTrans" cxnId="{4CE354CE-E05C-406A-82E8-B5A044E6B9C3}">
      <dgm:prSet/>
      <dgm:spPr/>
      <dgm:t>
        <a:bodyPr/>
        <a:lstStyle/>
        <a:p>
          <a:endParaRPr lang="en-US"/>
        </a:p>
      </dgm:t>
    </dgm:pt>
    <dgm:pt modelId="{28A7525B-C972-466A-A3EE-83832E18F78F}" type="sibTrans" cxnId="{4CE354CE-E05C-406A-82E8-B5A044E6B9C3}">
      <dgm:prSet/>
      <dgm:spPr/>
      <dgm:t>
        <a:bodyPr/>
        <a:lstStyle/>
        <a:p>
          <a:endParaRPr lang="en-US"/>
        </a:p>
      </dgm:t>
    </dgm:pt>
    <dgm:pt modelId="{27417EDF-1891-4877-AC7C-BDD7198CF900}">
      <dgm:prSet phldrT="[Text]"/>
      <dgm:spPr/>
      <dgm:t>
        <a:bodyPr/>
        <a:lstStyle/>
        <a:p>
          <a:r>
            <a:rPr lang="en-US" dirty="0"/>
            <a:t>Reporting basic trends</a:t>
          </a:r>
        </a:p>
      </dgm:t>
    </dgm:pt>
    <dgm:pt modelId="{80C19E80-D499-4BCA-A8D5-2F59CC39B821}" type="parTrans" cxnId="{6838A55E-8EB1-4E73-946A-E85769FAF300}">
      <dgm:prSet/>
      <dgm:spPr/>
      <dgm:t>
        <a:bodyPr/>
        <a:lstStyle/>
        <a:p>
          <a:endParaRPr lang="en-US"/>
        </a:p>
      </dgm:t>
    </dgm:pt>
    <dgm:pt modelId="{A27317D6-37DF-4566-BB04-5E9B48ADB989}" type="sibTrans" cxnId="{6838A55E-8EB1-4E73-946A-E85769FAF300}">
      <dgm:prSet/>
      <dgm:spPr/>
      <dgm:t>
        <a:bodyPr/>
        <a:lstStyle/>
        <a:p>
          <a:endParaRPr lang="en-US"/>
        </a:p>
      </dgm:t>
    </dgm:pt>
    <dgm:pt modelId="{7C775F64-AE32-489B-8F80-00CFF970F1CF}">
      <dgm:prSet phldrT="[Text]"/>
      <dgm:spPr/>
      <dgm:t>
        <a:bodyPr/>
        <a:lstStyle/>
        <a:p>
          <a:r>
            <a:rPr lang="en-US" dirty="0"/>
            <a:t>Exploring operations</a:t>
          </a:r>
        </a:p>
      </dgm:t>
    </dgm:pt>
    <dgm:pt modelId="{CC160C22-568B-4FC4-ABEA-C2BB5E9BB31D}" type="parTrans" cxnId="{F41696A5-1AB1-4FEF-99DD-12B1490CE912}">
      <dgm:prSet/>
      <dgm:spPr/>
      <dgm:t>
        <a:bodyPr/>
        <a:lstStyle/>
        <a:p>
          <a:endParaRPr lang="en-US"/>
        </a:p>
      </dgm:t>
    </dgm:pt>
    <dgm:pt modelId="{342FCF68-EBB2-4924-9591-835052270477}" type="sibTrans" cxnId="{F41696A5-1AB1-4FEF-99DD-12B1490CE912}">
      <dgm:prSet/>
      <dgm:spPr/>
      <dgm:t>
        <a:bodyPr/>
        <a:lstStyle/>
        <a:p>
          <a:endParaRPr lang="en-US"/>
        </a:p>
      </dgm:t>
    </dgm:pt>
    <dgm:pt modelId="{F9543640-3ACE-4F4F-9758-95B234515823}">
      <dgm:prSet phldrT="[Text]"/>
      <dgm:spPr/>
      <dgm:t>
        <a:bodyPr/>
        <a:lstStyle/>
        <a:p>
          <a:r>
            <a:rPr lang="en-US" dirty="0"/>
            <a:t>Scheduling, planning, summary level reporting</a:t>
          </a:r>
        </a:p>
      </dgm:t>
    </dgm:pt>
    <dgm:pt modelId="{5CFB3F49-3C6D-44F8-8E39-E1F1506EC0BA}" type="parTrans" cxnId="{7BC9E6D1-4369-46D9-884F-1A85FFE2505D}">
      <dgm:prSet/>
      <dgm:spPr/>
      <dgm:t>
        <a:bodyPr/>
        <a:lstStyle/>
        <a:p>
          <a:endParaRPr lang="en-US"/>
        </a:p>
      </dgm:t>
    </dgm:pt>
    <dgm:pt modelId="{82447624-6E4E-4B68-B7DE-DFA53B0DD731}" type="sibTrans" cxnId="{7BC9E6D1-4369-46D9-884F-1A85FFE2505D}">
      <dgm:prSet/>
      <dgm:spPr/>
      <dgm:t>
        <a:bodyPr/>
        <a:lstStyle/>
        <a:p>
          <a:endParaRPr lang="en-US"/>
        </a:p>
      </dgm:t>
    </dgm:pt>
    <dgm:pt modelId="{A2171417-E3AB-4B1C-8228-98EC5C57B7F5}">
      <dgm:prSet phldrT="[Text]"/>
      <dgm:spPr/>
      <dgm:t>
        <a:bodyPr/>
        <a:lstStyle/>
        <a:p>
          <a:r>
            <a:rPr lang="en-US" dirty="0"/>
            <a:t>Accurate portrayal of work flows</a:t>
          </a:r>
        </a:p>
      </dgm:t>
    </dgm:pt>
    <dgm:pt modelId="{3BCB39F8-07F3-415A-BC44-416B22612087}" type="parTrans" cxnId="{1B9D5C53-54C4-4A62-81A5-0DB49E77F16C}">
      <dgm:prSet/>
      <dgm:spPr/>
      <dgm:t>
        <a:bodyPr/>
        <a:lstStyle/>
        <a:p>
          <a:endParaRPr lang="en-US"/>
        </a:p>
      </dgm:t>
    </dgm:pt>
    <dgm:pt modelId="{EDBA8DCF-4C76-4DBC-AC26-AEA11BFF43B0}" type="sibTrans" cxnId="{1B9D5C53-54C4-4A62-81A5-0DB49E77F16C}">
      <dgm:prSet/>
      <dgm:spPr/>
      <dgm:t>
        <a:bodyPr/>
        <a:lstStyle/>
        <a:p>
          <a:endParaRPr lang="en-US"/>
        </a:p>
      </dgm:t>
    </dgm:pt>
    <dgm:pt modelId="{F4097667-BFEA-4F3F-A9C4-64BBE929F65B}">
      <dgm:prSet phldrT="[Text]"/>
      <dgm:spPr/>
      <dgm:t>
        <a:bodyPr/>
        <a:lstStyle/>
        <a:p>
          <a:r>
            <a:rPr lang="en-US" i="1" dirty="0"/>
            <a:t>Tier III –</a:t>
          </a:r>
          <a:br>
            <a:rPr lang="en-US" dirty="0"/>
          </a:br>
          <a:r>
            <a:rPr lang="en-US" dirty="0"/>
            <a:t> Registry/Clinical Decision-making </a:t>
          </a:r>
        </a:p>
      </dgm:t>
    </dgm:pt>
    <dgm:pt modelId="{E5D73C7E-5A1D-49BA-8001-F4A7D99C6DA5}" type="parTrans" cxnId="{B416A4EC-D12C-407A-AAE4-AC9D255D0213}">
      <dgm:prSet/>
      <dgm:spPr/>
      <dgm:t>
        <a:bodyPr/>
        <a:lstStyle/>
        <a:p>
          <a:endParaRPr lang="en-US"/>
        </a:p>
      </dgm:t>
    </dgm:pt>
    <dgm:pt modelId="{314C1E7F-A301-43F1-8E4E-D9026A889205}" type="sibTrans" cxnId="{B416A4EC-D12C-407A-AAE4-AC9D255D0213}">
      <dgm:prSet/>
      <dgm:spPr/>
      <dgm:t>
        <a:bodyPr/>
        <a:lstStyle/>
        <a:p>
          <a:endParaRPr lang="en-US"/>
        </a:p>
      </dgm:t>
    </dgm:pt>
    <dgm:pt modelId="{0FE08298-04EB-4ECC-8341-C28CC81088BA}">
      <dgm:prSet phldrT="[Text]"/>
      <dgm:spPr/>
      <dgm:t>
        <a:bodyPr/>
        <a:lstStyle/>
        <a:p>
          <a:r>
            <a:rPr lang="en-US" dirty="0"/>
            <a:t>Must accurately identify patients, their health status and other key information</a:t>
          </a:r>
        </a:p>
      </dgm:t>
    </dgm:pt>
    <dgm:pt modelId="{D698F6A1-8AD7-4282-8F86-146C23754220}" type="parTrans" cxnId="{B20FEF8D-E278-4579-A8A7-1A6657612241}">
      <dgm:prSet/>
      <dgm:spPr/>
      <dgm:t>
        <a:bodyPr/>
        <a:lstStyle/>
        <a:p>
          <a:endParaRPr lang="en-US"/>
        </a:p>
      </dgm:t>
    </dgm:pt>
    <dgm:pt modelId="{14B5B891-80DC-4750-B372-9F869E264F21}" type="sibTrans" cxnId="{B20FEF8D-E278-4579-A8A7-1A6657612241}">
      <dgm:prSet/>
      <dgm:spPr/>
      <dgm:t>
        <a:bodyPr/>
        <a:lstStyle/>
        <a:p>
          <a:endParaRPr lang="en-US"/>
        </a:p>
      </dgm:t>
    </dgm:pt>
    <dgm:pt modelId="{17C59BB2-92C9-4F13-8C74-C41BAE6D3AB9}">
      <dgm:prSet phldrT="[Text]"/>
      <dgm:spPr/>
      <dgm:t>
        <a:bodyPr/>
        <a:lstStyle/>
        <a:p>
          <a:r>
            <a:rPr lang="en-US" i="1" dirty="0"/>
            <a:t>Level IV – </a:t>
          </a:r>
          <a:br>
            <a:rPr lang="en-US" dirty="0"/>
          </a:br>
          <a:r>
            <a:rPr lang="en-US" dirty="0"/>
            <a:t>Research / Regulatory</a:t>
          </a:r>
        </a:p>
      </dgm:t>
    </dgm:pt>
    <dgm:pt modelId="{12B2F7B8-0B22-4640-9854-AEE0DEF818D4}" type="parTrans" cxnId="{986C9264-7A60-4449-8069-CAEC339A760F}">
      <dgm:prSet/>
      <dgm:spPr/>
      <dgm:t>
        <a:bodyPr/>
        <a:lstStyle/>
        <a:p>
          <a:endParaRPr lang="en-US"/>
        </a:p>
      </dgm:t>
    </dgm:pt>
    <dgm:pt modelId="{E86BDE88-FB41-4E4C-B57B-F8AA8648B391}" type="sibTrans" cxnId="{986C9264-7A60-4449-8069-CAEC339A760F}">
      <dgm:prSet/>
      <dgm:spPr/>
      <dgm:t>
        <a:bodyPr/>
        <a:lstStyle/>
        <a:p>
          <a:endParaRPr lang="en-US"/>
        </a:p>
      </dgm:t>
    </dgm:pt>
    <dgm:pt modelId="{9766A08A-C915-4B75-BEA4-03B2360C39FF}">
      <dgm:prSet phldrT="[Text]"/>
      <dgm:spPr/>
      <dgm:t>
        <a:bodyPr/>
        <a:lstStyle/>
        <a:p>
          <a:r>
            <a:rPr lang="en-US" dirty="0"/>
            <a:t>Can withstand peer review</a:t>
          </a:r>
        </a:p>
      </dgm:t>
    </dgm:pt>
    <dgm:pt modelId="{B3F90503-3D46-4FAF-B412-A17E759EC7B5}" type="parTrans" cxnId="{4EB11B9C-2529-469D-85E0-F93992636E6E}">
      <dgm:prSet/>
      <dgm:spPr/>
      <dgm:t>
        <a:bodyPr/>
        <a:lstStyle/>
        <a:p>
          <a:endParaRPr lang="en-US"/>
        </a:p>
      </dgm:t>
    </dgm:pt>
    <dgm:pt modelId="{D834018B-46B4-43B0-A9B1-F14E17C18344}" type="sibTrans" cxnId="{4EB11B9C-2529-469D-85E0-F93992636E6E}">
      <dgm:prSet/>
      <dgm:spPr/>
      <dgm:t>
        <a:bodyPr/>
        <a:lstStyle/>
        <a:p>
          <a:endParaRPr lang="en-US"/>
        </a:p>
      </dgm:t>
    </dgm:pt>
    <dgm:pt modelId="{C2D1B733-BE52-4F35-B6D3-45BA8E8DCD28}">
      <dgm:prSet phldrT="[Text]"/>
      <dgm:spPr/>
      <dgm:t>
        <a:bodyPr/>
        <a:lstStyle/>
        <a:p>
          <a:r>
            <a:rPr lang="en-US" dirty="0"/>
            <a:t>Publishable quality</a:t>
          </a:r>
        </a:p>
      </dgm:t>
    </dgm:pt>
    <dgm:pt modelId="{B66315D6-17A9-4AC9-AF50-E357349D2045}" type="parTrans" cxnId="{470D5E38-A1F7-40F8-959D-F8C0FAF36F69}">
      <dgm:prSet/>
      <dgm:spPr/>
      <dgm:t>
        <a:bodyPr/>
        <a:lstStyle/>
        <a:p>
          <a:endParaRPr lang="en-US"/>
        </a:p>
      </dgm:t>
    </dgm:pt>
    <dgm:pt modelId="{A65E2C5C-D9D7-41E1-9C11-90B876215884}" type="sibTrans" cxnId="{470D5E38-A1F7-40F8-959D-F8C0FAF36F69}">
      <dgm:prSet/>
      <dgm:spPr/>
      <dgm:t>
        <a:bodyPr/>
        <a:lstStyle/>
        <a:p>
          <a:endParaRPr lang="en-US"/>
        </a:p>
      </dgm:t>
    </dgm:pt>
    <dgm:pt modelId="{C3AA2033-6DCD-4802-A53C-D7709E3CBC3C}">
      <dgm:prSet phldrT="[Text]"/>
      <dgm:spPr/>
      <dgm:t>
        <a:bodyPr/>
        <a:lstStyle/>
        <a:p>
          <a:r>
            <a:rPr lang="en-US" dirty="0"/>
            <a:t>Low-risk decisions</a:t>
          </a:r>
        </a:p>
      </dgm:t>
    </dgm:pt>
    <dgm:pt modelId="{BFFF83CA-CD12-4CF5-A338-072815E5B21C}" type="parTrans" cxnId="{D395F565-1685-4984-B96F-32189FAFAA49}">
      <dgm:prSet/>
      <dgm:spPr/>
      <dgm:t>
        <a:bodyPr/>
        <a:lstStyle/>
        <a:p>
          <a:endParaRPr lang="en-US"/>
        </a:p>
      </dgm:t>
    </dgm:pt>
    <dgm:pt modelId="{B087532B-7600-445F-A843-57270FAE4255}" type="sibTrans" cxnId="{D395F565-1685-4984-B96F-32189FAFAA49}">
      <dgm:prSet/>
      <dgm:spPr/>
      <dgm:t>
        <a:bodyPr/>
        <a:lstStyle/>
        <a:p>
          <a:endParaRPr lang="en-US"/>
        </a:p>
      </dgm:t>
    </dgm:pt>
    <dgm:pt modelId="{D1D3FB01-B513-4007-B311-6CF8A41E9892}">
      <dgm:prSet phldrT="[Text]"/>
      <dgm:spPr/>
      <dgm:t>
        <a:bodyPr/>
        <a:lstStyle/>
        <a:p>
          <a:r>
            <a:rPr lang="en-US" i="1" dirty="0"/>
            <a:t>Tier II – </a:t>
          </a:r>
          <a:br>
            <a:rPr lang="en-US" dirty="0"/>
          </a:br>
          <a:r>
            <a:rPr lang="en-US" dirty="0"/>
            <a:t>Operational / Financial Planning</a:t>
          </a:r>
        </a:p>
      </dgm:t>
    </dgm:pt>
    <dgm:pt modelId="{5BF2CCB0-0D92-49D8-80E5-64F0465179BC}" type="sibTrans" cxnId="{8F06712D-1AAC-4369-8C23-2EDEB0BA8188}">
      <dgm:prSet/>
      <dgm:spPr/>
      <dgm:t>
        <a:bodyPr/>
        <a:lstStyle/>
        <a:p>
          <a:endParaRPr lang="en-US"/>
        </a:p>
      </dgm:t>
    </dgm:pt>
    <dgm:pt modelId="{A565282B-324B-4CD2-B68D-51C7DED700BB}" type="parTrans" cxnId="{8F06712D-1AAC-4369-8C23-2EDEB0BA8188}">
      <dgm:prSet/>
      <dgm:spPr/>
      <dgm:t>
        <a:bodyPr/>
        <a:lstStyle/>
        <a:p>
          <a:endParaRPr lang="en-US"/>
        </a:p>
      </dgm:t>
    </dgm:pt>
    <dgm:pt modelId="{C0CA2433-01D8-4C87-9886-63C90B877F00}">
      <dgm:prSet phldrT="[Text]"/>
      <dgm:spPr/>
      <dgm:t>
        <a:bodyPr/>
        <a:lstStyle/>
        <a:p>
          <a:r>
            <a:rPr lang="en-US" dirty="0"/>
            <a:t>Data used in clinical decision making for care of individual patients</a:t>
          </a:r>
        </a:p>
      </dgm:t>
    </dgm:pt>
    <dgm:pt modelId="{C02CF85E-6340-4ECE-853E-5EAD5075427B}" type="parTrans" cxnId="{27370A7C-7460-4BBC-AB4C-AAB1F6429E93}">
      <dgm:prSet/>
      <dgm:spPr/>
      <dgm:t>
        <a:bodyPr/>
        <a:lstStyle/>
        <a:p>
          <a:endParaRPr lang="en-US"/>
        </a:p>
      </dgm:t>
    </dgm:pt>
    <dgm:pt modelId="{88B0E1E7-5C48-467A-80BD-1A5A0947AA3A}" type="sibTrans" cxnId="{27370A7C-7460-4BBC-AB4C-AAB1F6429E93}">
      <dgm:prSet/>
      <dgm:spPr/>
      <dgm:t>
        <a:bodyPr/>
        <a:lstStyle/>
        <a:p>
          <a:endParaRPr lang="en-US"/>
        </a:p>
      </dgm:t>
    </dgm:pt>
    <dgm:pt modelId="{08CC7F92-BB61-43EF-81A5-1C5CC55DAA73}">
      <dgm:prSet phldrT="[Text]"/>
      <dgm:spPr/>
      <dgm:t>
        <a:bodyPr/>
        <a:lstStyle/>
        <a:p>
          <a:r>
            <a:rPr lang="en-US" dirty="0"/>
            <a:t>Well understood / unambiguous data sources</a:t>
          </a:r>
        </a:p>
      </dgm:t>
    </dgm:pt>
    <dgm:pt modelId="{4A5F9B2E-C8B8-47C4-BA85-428F09C05BD2}" type="parTrans" cxnId="{F6D69206-6DD7-4D7A-8F5B-02E7B9CF42B8}">
      <dgm:prSet/>
      <dgm:spPr/>
      <dgm:t>
        <a:bodyPr/>
        <a:lstStyle/>
        <a:p>
          <a:endParaRPr lang="en-US"/>
        </a:p>
      </dgm:t>
    </dgm:pt>
    <dgm:pt modelId="{B996EC49-D7E2-41B8-B119-0742BE1246D5}" type="sibTrans" cxnId="{F6D69206-6DD7-4D7A-8F5B-02E7B9CF42B8}">
      <dgm:prSet/>
      <dgm:spPr/>
      <dgm:t>
        <a:bodyPr/>
        <a:lstStyle/>
        <a:p>
          <a:endParaRPr lang="en-US"/>
        </a:p>
      </dgm:t>
    </dgm:pt>
    <dgm:pt modelId="{D220E695-9AC7-48CD-9200-B4133B7109D9}">
      <dgm:prSet phldrT="[Text]"/>
      <dgm:spPr/>
      <dgm:t>
        <a:bodyPr/>
        <a:lstStyle/>
        <a:p>
          <a:r>
            <a:rPr lang="en-US" dirty="0"/>
            <a:t>Accurately identifying populations for care for participation in programs of care</a:t>
          </a:r>
        </a:p>
      </dgm:t>
    </dgm:pt>
    <dgm:pt modelId="{0F264442-3CBC-4536-9D81-4E0E47E42325}" type="parTrans" cxnId="{CB3BE606-0568-40EB-9A59-8834C6D0721D}">
      <dgm:prSet/>
      <dgm:spPr/>
      <dgm:t>
        <a:bodyPr/>
        <a:lstStyle/>
        <a:p>
          <a:endParaRPr lang="en-US"/>
        </a:p>
      </dgm:t>
    </dgm:pt>
    <dgm:pt modelId="{5BD9A30D-15CA-4D95-8ED6-DB8BEB8C0CD4}" type="sibTrans" cxnId="{CB3BE606-0568-40EB-9A59-8834C6D0721D}">
      <dgm:prSet/>
      <dgm:spPr/>
      <dgm:t>
        <a:bodyPr/>
        <a:lstStyle/>
        <a:p>
          <a:endParaRPr lang="en-US"/>
        </a:p>
      </dgm:t>
    </dgm:pt>
    <dgm:pt modelId="{EC788434-FCCE-421F-9961-3888A5169073}">
      <dgm:prSet phldrT="[Text]"/>
      <dgm:spPr/>
      <dgm:t>
        <a:bodyPr/>
        <a:lstStyle/>
        <a:p>
          <a:r>
            <a:rPr lang="en-US" dirty="0"/>
            <a:t>Tier 0</a:t>
          </a:r>
          <a:br>
            <a:rPr lang="en-US" dirty="0"/>
          </a:br>
          <a:r>
            <a:rPr lang="en-US" dirty="0"/>
            <a:t>Raw Data</a:t>
          </a:r>
        </a:p>
      </dgm:t>
    </dgm:pt>
    <dgm:pt modelId="{C1CEB41D-D167-40AE-B117-1EF3F41F37A1}" type="parTrans" cxnId="{1ADEA313-32B2-462E-8AE9-165CA7FF8FCA}">
      <dgm:prSet/>
      <dgm:spPr/>
      <dgm:t>
        <a:bodyPr/>
        <a:lstStyle/>
        <a:p>
          <a:endParaRPr lang="en-US"/>
        </a:p>
      </dgm:t>
    </dgm:pt>
    <dgm:pt modelId="{2E3BA8A5-D883-499D-B8FB-3DB74B5E09FD}" type="sibTrans" cxnId="{1ADEA313-32B2-462E-8AE9-165CA7FF8FCA}">
      <dgm:prSet/>
      <dgm:spPr/>
      <dgm:t>
        <a:bodyPr/>
        <a:lstStyle/>
        <a:p>
          <a:endParaRPr lang="en-US"/>
        </a:p>
      </dgm:t>
    </dgm:pt>
    <dgm:pt modelId="{DAB22390-EC4F-471F-8127-3504C7D67260}">
      <dgm:prSet phldrT="[Text]"/>
      <dgm:spPr/>
      <dgm:t>
        <a:bodyPr/>
        <a:lstStyle/>
        <a:p>
          <a:r>
            <a:rPr lang="en-US" dirty="0"/>
            <a:t>Real-time operational uses – Data remains in the context where it is collected</a:t>
          </a:r>
        </a:p>
      </dgm:t>
    </dgm:pt>
    <dgm:pt modelId="{301E669C-EBEE-451E-9B67-4B3449F2D211}" type="parTrans" cxnId="{EC594354-DEDF-48AC-8A09-7B71A51A032D}">
      <dgm:prSet/>
      <dgm:spPr/>
      <dgm:t>
        <a:bodyPr/>
        <a:lstStyle/>
        <a:p>
          <a:endParaRPr lang="en-US"/>
        </a:p>
      </dgm:t>
    </dgm:pt>
    <dgm:pt modelId="{3D4E8985-763C-4D89-ABAA-7FE53D1205F5}" type="sibTrans" cxnId="{EC594354-DEDF-48AC-8A09-7B71A51A032D}">
      <dgm:prSet/>
      <dgm:spPr/>
      <dgm:t>
        <a:bodyPr/>
        <a:lstStyle/>
        <a:p>
          <a:endParaRPr lang="en-US"/>
        </a:p>
      </dgm:t>
    </dgm:pt>
    <dgm:pt modelId="{838D2D7C-45E8-4F44-B87D-22753642E630}" type="pres">
      <dgm:prSet presAssocID="{5C0B3ECF-B01B-4EAC-9ADD-A78398720FA9}" presName="Name0" presStyleCnt="0">
        <dgm:presLayoutVars>
          <dgm:chMax val="7"/>
          <dgm:dir/>
          <dgm:animLvl val="lvl"/>
          <dgm:resizeHandles val="exact"/>
        </dgm:presLayoutVars>
      </dgm:prSet>
      <dgm:spPr/>
    </dgm:pt>
    <dgm:pt modelId="{F8361984-8FE9-47E8-AF4F-C01D1B610B7A}" type="pres">
      <dgm:prSet presAssocID="{EC788434-FCCE-421F-9961-3888A5169073}" presName="circle1" presStyleLbl="node1" presStyleIdx="0" presStyleCnt="5"/>
      <dgm:spPr/>
    </dgm:pt>
    <dgm:pt modelId="{606F1B7B-A70A-43C5-97AD-F890AD383716}" type="pres">
      <dgm:prSet presAssocID="{EC788434-FCCE-421F-9961-3888A5169073}" presName="space" presStyleCnt="0"/>
      <dgm:spPr/>
    </dgm:pt>
    <dgm:pt modelId="{63471362-860D-4000-87CB-889533089F61}" type="pres">
      <dgm:prSet presAssocID="{EC788434-FCCE-421F-9961-3888A5169073}" presName="rect1" presStyleLbl="alignAcc1" presStyleIdx="0" presStyleCnt="5"/>
      <dgm:spPr/>
    </dgm:pt>
    <dgm:pt modelId="{968FD45D-83D2-48E8-921C-0758C8D8227E}" type="pres">
      <dgm:prSet presAssocID="{FE8CF72B-56E9-4AA6-AD15-FCA923AE175A}" presName="vertSpace2" presStyleLbl="node1" presStyleIdx="0" presStyleCnt="5"/>
      <dgm:spPr/>
    </dgm:pt>
    <dgm:pt modelId="{6409D9F2-23CC-4C6F-955C-4453B4757F7A}" type="pres">
      <dgm:prSet presAssocID="{FE8CF72B-56E9-4AA6-AD15-FCA923AE175A}" presName="circle2" presStyleLbl="node1" presStyleIdx="1" presStyleCnt="5"/>
      <dgm:spPr/>
    </dgm:pt>
    <dgm:pt modelId="{E4E2615F-D16A-4DA4-BFF6-EA92FBA37EDF}" type="pres">
      <dgm:prSet presAssocID="{FE8CF72B-56E9-4AA6-AD15-FCA923AE175A}" presName="rect2" presStyleLbl="alignAcc1" presStyleIdx="1" presStyleCnt="5"/>
      <dgm:spPr/>
    </dgm:pt>
    <dgm:pt modelId="{A7D67466-1C2A-47DE-A9C6-0D2E420E5293}" type="pres">
      <dgm:prSet presAssocID="{D1D3FB01-B513-4007-B311-6CF8A41E9892}" presName="vertSpace3" presStyleLbl="node1" presStyleIdx="1" presStyleCnt="5"/>
      <dgm:spPr/>
    </dgm:pt>
    <dgm:pt modelId="{B8F4A997-DEE3-417B-8399-B1551FFB2F31}" type="pres">
      <dgm:prSet presAssocID="{D1D3FB01-B513-4007-B311-6CF8A41E9892}" presName="circle3" presStyleLbl="node1" presStyleIdx="2" presStyleCnt="5"/>
      <dgm:spPr/>
    </dgm:pt>
    <dgm:pt modelId="{E91E25F7-F4C4-47B9-8B11-0EE5893B22DF}" type="pres">
      <dgm:prSet presAssocID="{D1D3FB01-B513-4007-B311-6CF8A41E9892}" presName="rect3" presStyleLbl="alignAcc1" presStyleIdx="2" presStyleCnt="5"/>
      <dgm:spPr/>
    </dgm:pt>
    <dgm:pt modelId="{51CCC6CC-C5C1-4B54-A2C6-CDF2752548D5}" type="pres">
      <dgm:prSet presAssocID="{F4097667-BFEA-4F3F-A9C4-64BBE929F65B}" presName="vertSpace4" presStyleLbl="node1" presStyleIdx="2" presStyleCnt="5"/>
      <dgm:spPr/>
    </dgm:pt>
    <dgm:pt modelId="{ECCD9DD7-8F38-4B3E-A178-2941CA8FC31D}" type="pres">
      <dgm:prSet presAssocID="{F4097667-BFEA-4F3F-A9C4-64BBE929F65B}" presName="circle4" presStyleLbl="node1" presStyleIdx="3" presStyleCnt="5"/>
      <dgm:spPr/>
    </dgm:pt>
    <dgm:pt modelId="{02CDED36-B339-4C38-81CE-AA445196783A}" type="pres">
      <dgm:prSet presAssocID="{F4097667-BFEA-4F3F-A9C4-64BBE929F65B}" presName="rect4" presStyleLbl="alignAcc1" presStyleIdx="3" presStyleCnt="5"/>
      <dgm:spPr/>
    </dgm:pt>
    <dgm:pt modelId="{6919E600-39FF-4178-9D67-7A24A3FD359D}" type="pres">
      <dgm:prSet presAssocID="{17C59BB2-92C9-4F13-8C74-C41BAE6D3AB9}" presName="vertSpace5" presStyleLbl="node1" presStyleIdx="3" presStyleCnt="5"/>
      <dgm:spPr/>
    </dgm:pt>
    <dgm:pt modelId="{216A36C8-F55B-4683-8C59-4CF13A7E88F9}" type="pres">
      <dgm:prSet presAssocID="{17C59BB2-92C9-4F13-8C74-C41BAE6D3AB9}" presName="circle5" presStyleLbl="node1" presStyleIdx="4" presStyleCnt="5"/>
      <dgm:spPr/>
    </dgm:pt>
    <dgm:pt modelId="{88974FAA-3EFE-4A7C-9DC3-6743E60A05D2}" type="pres">
      <dgm:prSet presAssocID="{17C59BB2-92C9-4F13-8C74-C41BAE6D3AB9}" presName="rect5" presStyleLbl="alignAcc1" presStyleIdx="4" presStyleCnt="5"/>
      <dgm:spPr/>
    </dgm:pt>
    <dgm:pt modelId="{F592A090-1E39-4FF4-A72D-7DFCBF6189C9}" type="pres">
      <dgm:prSet presAssocID="{EC788434-FCCE-421F-9961-3888A5169073}" presName="rect1ParTx" presStyleLbl="alignAcc1" presStyleIdx="4" presStyleCnt="5">
        <dgm:presLayoutVars>
          <dgm:chMax val="1"/>
          <dgm:bulletEnabled val="1"/>
        </dgm:presLayoutVars>
      </dgm:prSet>
      <dgm:spPr/>
    </dgm:pt>
    <dgm:pt modelId="{C2DBEB99-197D-492C-9059-1AF382C5AE1D}" type="pres">
      <dgm:prSet presAssocID="{EC788434-FCCE-421F-9961-3888A5169073}" presName="rect1ChTx" presStyleLbl="alignAcc1" presStyleIdx="4" presStyleCnt="5">
        <dgm:presLayoutVars>
          <dgm:bulletEnabled val="1"/>
        </dgm:presLayoutVars>
      </dgm:prSet>
      <dgm:spPr/>
    </dgm:pt>
    <dgm:pt modelId="{CFBCBC32-EC6F-4109-9160-CB8B810EDDEA}" type="pres">
      <dgm:prSet presAssocID="{FE8CF72B-56E9-4AA6-AD15-FCA923AE175A}" presName="rect2ParTx" presStyleLbl="alignAcc1" presStyleIdx="4" presStyleCnt="5">
        <dgm:presLayoutVars>
          <dgm:chMax val="1"/>
          <dgm:bulletEnabled val="1"/>
        </dgm:presLayoutVars>
      </dgm:prSet>
      <dgm:spPr/>
    </dgm:pt>
    <dgm:pt modelId="{4E0C350B-5561-4BDF-A820-6FFC4164CC6A}" type="pres">
      <dgm:prSet presAssocID="{FE8CF72B-56E9-4AA6-AD15-FCA923AE175A}" presName="rect2ChTx" presStyleLbl="alignAcc1" presStyleIdx="4" presStyleCnt="5">
        <dgm:presLayoutVars>
          <dgm:bulletEnabled val="1"/>
        </dgm:presLayoutVars>
      </dgm:prSet>
      <dgm:spPr/>
    </dgm:pt>
    <dgm:pt modelId="{46CCD993-8321-4208-8483-7DE42716484F}" type="pres">
      <dgm:prSet presAssocID="{D1D3FB01-B513-4007-B311-6CF8A41E9892}" presName="rect3ParTx" presStyleLbl="alignAcc1" presStyleIdx="4" presStyleCnt="5">
        <dgm:presLayoutVars>
          <dgm:chMax val="1"/>
          <dgm:bulletEnabled val="1"/>
        </dgm:presLayoutVars>
      </dgm:prSet>
      <dgm:spPr/>
    </dgm:pt>
    <dgm:pt modelId="{80ECEB2E-88A6-4CD6-9A98-8F198DFDB658}" type="pres">
      <dgm:prSet presAssocID="{D1D3FB01-B513-4007-B311-6CF8A41E9892}" presName="rect3ChTx" presStyleLbl="alignAcc1" presStyleIdx="4" presStyleCnt="5">
        <dgm:presLayoutVars>
          <dgm:bulletEnabled val="1"/>
        </dgm:presLayoutVars>
      </dgm:prSet>
      <dgm:spPr/>
    </dgm:pt>
    <dgm:pt modelId="{E2AC8817-72FA-4D56-BECE-03123CCCEAF1}" type="pres">
      <dgm:prSet presAssocID="{F4097667-BFEA-4F3F-A9C4-64BBE929F65B}" presName="rect4ParTx" presStyleLbl="alignAcc1" presStyleIdx="4" presStyleCnt="5">
        <dgm:presLayoutVars>
          <dgm:chMax val="1"/>
          <dgm:bulletEnabled val="1"/>
        </dgm:presLayoutVars>
      </dgm:prSet>
      <dgm:spPr/>
    </dgm:pt>
    <dgm:pt modelId="{1E0A3C9C-3973-49F8-943A-96CC7FAD7718}" type="pres">
      <dgm:prSet presAssocID="{F4097667-BFEA-4F3F-A9C4-64BBE929F65B}" presName="rect4ChTx" presStyleLbl="alignAcc1" presStyleIdx="4" presStyleCnt="5">
        <dgm:presLayoutVars>
          <dgm:bulletEnabled val="1"/>
        </dgm:presLayoutVars>
      </dgm:prSet>
      <dgm:spPr/>
    </dgm:pt>
    <dgm:pt modelId="{71119297-7A38-455F-9C65-F967BD313492}" type="pres">
      <dgm:prSet presAssocID="{17C59BB2-92C9-4F13-8C74-C41BAE6D3AB9}" presName="rect5ParTx" presStyleLbl="alignAcc1" presStyleIdx="4" presStyleCnt="5">
        <dgm:presLayoutVars>
          <dgm:chMax val="1"/>
          <dgm:bulletEnabled val="1"/>
        </dgm:presLayoutVars>
      </dgm:prSet>
      <dgm:spPr/>
    </dgm:pt>
    <dgm:pt modelId="{3233EA6A-DEF6-4DD3-86E2-C55DAAE8F090}" type="pres">
      <dgm:prSet presAssocID="{17C59BB2-92C9-4F13-8C74-C41BAE6D3AB9}" presName="rect5ChTx" presStyleLbl="alignAcc1" presStyleIdx="4" presStyleCnt="5">
        <dgm:presLayoutVars>
          <dgm:bulletEnabled val="1"/>
        </dgm:presLayoutVars>
      </dgm:prSet>
      <dgm:spPr/>
    </dgm:pt>
  </dgm:ptLst>
  <dgm:cxnLst>
    <dgm:cxn modelId="{8B1E4C01-1735-4E32-B84F-8A3A9F906882}" type="presOf" srcId="{FE8CF72B-56E9-4AA6-AD15-FCA923AE175A}" destId="{E4E2615F-D16A-4DA4-BFF6-EA92FBA37EDF}" srcOrd="0" destOrd="0" presId="urn:microsoft.com/office/officeart/2005/8/layout/target3"/>
    <dgm:cxn modelId="{F6D69206-6DD7-4D7A-8F5B-02E7B9CF42B8}" srcId="{FE8CF72B-56E9-4AA6-AD15-FCA923AE175A}" destId="{08CC7F92-BB61-43EF-81A5-1C5CC55DAA73}" srcOrd="3" destOrd="0" parTransId="{4A5F9B2E-C8B8-47C4-BA85-428F09C05BD2}" sibTransId="{B996EC49-D7E2-41B8-B119-0742BE1246D5}"/>
    <dgm:cxn modelId="{CB3BE606-0568-40EB-9A59-8834C6D0721D}" srcId="{F4097667-BFEA-4F3F-A9C4-64BBE929F65B}" destId="{D220E695-9AC7-48CD-9200-B4133B7109D9}" srcOrd="1" destOrd="0" parTransId="{0F264442-3CBC-4536-9D81-4E0E47E42325}" sibTransId="{5BD9A30D-15CA-4D95-8ED6-DB8BEB8C0CD4}"/>
    <dgm:cxn modelId="{B19C8F0E-94C9-42CD-BD5C-9AC38DF83E2B}" type="presOf" srcId="{FE8CF72B-56E9-4AA6-AD15-FCA923AE175A}" destId="{CFBCBC32-EC6F-4109-9160-CB8B810EDDEA}" srcOrd="1" destOrd="0" presId="urn:microsoft.com/office/officeart/2005/8/layout/target3"/>
    <dgm:cxn modelId="{42026213-A5AD-4FDD-AA01-CB3335E9C05A}" type="presOf" srcId="{27417EDF-1891-4877-AC7C-BDD7198CF900}" destId="{4E0C350B-5561-4BDF-A820-6FFC4164CC6A}" srcOrd="0" destOrd="0" presId="urn:microsoft.com/office/officeart/2005/8/layout/target3"/>
    <dgm:cxn modelId="{1ADEA313-32B2-462E-8AE9-165CA7FF8FCA}" srcId="{5C0B3ECF-B01B-4EAC-9ADD-A78398720FA9}" destId="{EC788434-FCCE-421F-9961-3888A5169073}" srcOrd="0" destOrd="0" parTransId="{C1CEB41D-D167-40AE-B117-1EF3F41F37A1}" sibTransId="{2E3BA8A5-D883-499D-B8FB-3DB74B5E09FD}"/>
    <dgm:cxn modelId="{3849BF18-DF72-46E0-BAC7-E0281EDC1882}" type="presOf" srcId="{5C0B3ECF-B01B-4EAC-9ADD-A78398720FA9}" destId="{838D2D7C-45E8-4F44-B87D-22753642E630}" srcOrd="0" destOrd="0" presId="urn:microsoft.com/office/officeart/2005/8/layout/target3"/>
    <dgm:cxn modelId="{FAD9211A-C474-4A39-B3ED-C7B782385A87}" type="presOf" srcId="{08CC7F92-BB61-43EF-81A5-1C5CC55DAA73}" destId="{4E0C350B-5561-4BDF-A820-6FFC4164CC6A}" srcOrd="0" destOrd="3" presId="urn:microsoft.com/office/officeart/2005/8/layout/target3"/>
    <dgm:cxn modelId="{53450020-5AAC-41CB-9FC2-87AC7ADE24CD}" type="presOf" srcId="{17C59BB2-92C9-4F13-8C74-C41BAE6D3AB9}" destId="{71119297-7A38-455F-9C65-F967BD313492}" srcOrd="1" destOrd="0" presId="urn:microsoft.com/office/officeart/2005/8/layout/target3"/>
    <dgm:cxn modelId="{15A2A92B-BA54-4368-87A3-906B77D6E1A9}" type="presOf" srcId="{DAB22390-EC4F-471F-8127-3504C7D67260}" destId="{C2DBEB99-197D-492C-9059-1AF382C5AE1D}" srcOrd="0" destOrd="0" presId="urn:microsoft.com/office/officeart/2005/8/layout/target3"/>
    <dgm:cxn modelId="{8F06712D-1AAC-4369-8C23-2EDEB0BA8188}" srcId="{5C0B3ECF-B01B-4EAC-9ADD-A78398720FA9}" destId="{D1D3FB01-B513-4007-B311-6CF8A41E9892}" srcOrd="2" destOrd="0" parTransId="{A565282B-324B-4CD2-B68D-51C7DED700BB}" sibTransId="{5BF2CCB0-0D92-49D8-80E5-64F0465179BC}"/>
    <dgm:cxn modelId="{470D5E38-A1F7-40F8-959D-F8C0FAF36F69}" srcId="{17C59BB2-92C9-4F13-8C74-C41BAE6D3AB9}" destId="{C2D1B733-BE52-4F35-B6D3-45BA8E8DCD28}" srcOrd="0" destOrd="0" parTransId="{B66315D6-17A9-4AC9-AF50-E357349D2045}" sibTransId="{A65E2C5C-D9D7-41E1-9C11-90B876215884}"/>
    <dgm:cxn modelId="{00DC5F3F-FA07-4754-8C71-7EF8E7A3EB1A}" type="presOf" srcId="{EC788434-FCCE-421F-9961-3888A5169073}" destId="{63471362-860D-4000-87CB-889533089F61}" srcOrd="0" destOrd="0" presId="urn:microsoft.com/office/officeart/2005/8/layout/target3"/>
    <dgm:cxn modelId="{B5B0F33F-2BBC-4380-880C-10CF240D2B97}" type="presOf" srcId="{0FE08298-04EB-4ECC-8341-C28CC81088BA}" destId="{1E0A3C9C-3973-49F8-943A-96CC7FAD7718}" srcOrd="0" destOrd="2" presId="urn:microsoft.com/office/officeart/2005/8/layout/target3"/>
    <dgm:cxn modelId="{6838A55E-8EB1-4E73-946A-E85769FAF300}" srcId="{FE8CF72B-56E9-4AA6-AD15-FCA923AE175A}" destId="{27417EDF-1891-4877-AC7C-BDD7198CF900}" srcOrd="0" destOrd="0" parTransId="{80C19E80-D499-4BCA-A8D5-2F59CC39B821}" sibTransId="{A27317D6-37DF-4566-BB04-5E9B48ADB989}"/>
    <dgm:cxn modelId="{1DB7FA41-2997-4962-9CB5-3FBE17351E6A}" type="presOf" srcId="{C0CA2433-01D8-4C87-9886-63C90B877F00}" destId="{1E0A3C9C-3973-49F8-943A-96CC7FAD7718}" srcOrd="0" destOrd="0" presId="urn:microsoft.com/office/officeart/2005/8/layout/target3"/>
    <dgm:cxn modelId="{986C9264-7A60-4449-8069-CAEC339A760F}" srcId="{5C0B3ECF-B01B-4EAC-9ADD-A78398720FA9}" destId="{17C59BB2-92C9-4F13-8C74-C41BAE6D3AB9}" srcOrd="4" destOrd="0" parTransId="{12B2F7B8-0B22-4640-9854-AEE0DEF818D4}" sibTransId="{E86BDE88-FB41-4E4C-B57B-F8AA8648B391}"/>
    <dgm:cxn modelId="{D395F565-1685-4984-B96F-32189FAFAA49}" srcId="{FE8CF72B-56E9-4AA6-AD15-FCA923AE175A}" destId="{C3AA2033-6DCD-4802-A53C-D7709E3CBC3C}" srcOrd="2" destOrd="0" parTransId="{BFFF83CA-CD12-4CF5-A338-072815E5B21C}" sibTransId="{B087532B-7600-445F-A843-57270FAE4255}"/>
    <dgm:cxn modelId="{EEC72F73-DB1C-4A12-98ED-69F54D18A6E8}" type="presOf" srcId="{F9543640-3ACE-4F4F-9758-95B234515823}" destId="{80ECEB2E-88A6-4CD6-9A98-8F198DFDB658}" srcOrd="0" destOrd="0" presId="urn:microsoft.com/office/officeart/2005/8/layout/target3"/>
    <dgm:cxn modelId="{1B9D5C53-54C4-4A62-81A5-0DB49E77F16C}" srcId="{D1D3FB01-B513-4007-B311-6CF8A41E9892}" destId="{A2171417-E3AB-4B1C-8228-98EC5C57B7F5}" srcOrd="1" destOrd="0" parTransId="{3BCB39F8-07F3-415A-BC44-416B22612087}" sibTransId="{EDBA8DCF-4C76-4DBC-AC26-AEA11BFF43B0}"/>
    <dgm:cxn modelId="{EC594354-DEDF-48AC-8A09-7B71A51A032D}" srcId="{EC788434-FCCE-421F-9961-3888A5169073}" destId="{DAB22390-EC4F-471F-8127-3504C7D67260}" srcOrd="0" destOrd="0" parTransId="{301E669C-EBEE-451E-9B67-4B3449F2D211}" sibTransId="{3D4E8985-763C-4D89-ABAA-7FE53D1205F5}"/>
    <dgm:cxn modelId="{B41DF85A-1722-48E9-AB05-185410898904}" type="presOf" srcId="{7C775F64-AE32-489B-8F80-00CFF970F1CF}" destId="{4E0C350B-5561-4BDF-A820-6FFC4164CC6A}" srcOrd="0" destOrd="1" presId="urn:microsoft.com/office/officeart/2005/8/layout/target3"/>
    <dgm:cxn modelId="{27370A7C-7460-4BBC-AB4C-AAB1F6429E93}" srcId="{F4097667-BFEA-4F3F-A9C4-64BBE929F65B}" destId="{C0CA2433-01D8-4C87-9886-63C90B877F00}" srcOrd="0" destOrd="0" parTransId="{C02CF85E-6340-4ECE-853E-5EAD5075427B}" sibTransId="{88B0E1E7-5C48-467A-80BD-1A5A0947AA3A}"/>
    <dgm:cxn modelId="{E843088B-D337-48DE-B6F7-9F72B184E22E}" type="presOf" srcId="{A2171417-E3AB-4B1C-8228-98EC5C57B7F5}" destId="{80ECEB2E-88A6-4CD6-9A98-8F198DFDB658}" srcOrd="0" destOrd="1" presId="urn:microsoft.com/office/officeart/2005/8/layout/target3"/>
    <dgm:cxn modelId="{7DA9308D-F778-48B6-B101-50351901DF51}" type="presOf" srcId="{17C59BB2-92C9-4F13-8C74-C41BAE6D3AB9}" destId="{88974FAA-3EFE-4A7C-9DC3-6743E60A05D2}" srcOrd="0" destOrd="0" presId="urn:microsoft.com/office/officeart/2005/8/layout/target3"/>
    <dgm:cxn modelId="{B20FEF8D-E278-4579-A8A7-1A6657612241}" srcId="{F4097667-BFEA-4F3F-A9C4-64BBE929F65B}" destId="{0FE08298-04EB-4ECC-8341-C28CC81088BA}" srcOrd="2" destOrd="0" parTransId="{D698F6A1-8AD7-4282-8F86-146C23754220}" sibTransId="{14B5B891-80DC-4750-B372-9F869E264F21}"/>
    <dgm:cxn modelId="{7836CF97-57EC-4300-8C1D-95146FFBB1B8}" type="presOf" srcId="{F4097667-BFEA-4F3F-A9C4-64BBE929F65B}" destId="{02CDED36-B339-4C38-81CE-AA445196783A}" srcOrd="0" destOrd="0" presId="urn:microsoft.com/office/officeart/2005/8/layout/target3"/>
    <dgm:cxn modelId="{4EB11B9C-2529-469D-85E0-F93992636E6E}" srcId="{C2D1B733-BE52-4F35-B6D3-45BA8E8DCD28}" destId="{9766A08A-C915-4B75-BEA4-03B2360C39FF}" srcOrd="0" destOrd="0" parTransId="{B3F90503-3D46-4FAF-B412-A17E759EC7B5}" sibTransId="{D834018B-46B4-43B0-A9B1-F14E17C18344}"/>
    <dgm:cxn modelId="{E9D9A9A0-B1F8-4DEA-B3C7-2A72B9385CF3}" type="presOf" srcId="{D220E695-9AC7-48CD-9200-B4133B7109D9}" destId="{1E0A3C9C-3973-49F8-943A-96CC7FAD7718}" srcOrd="0" destOrd="1" presId="urn:microsoft.com/office/officeart/2005/8/layout/target3"/>
    <dgm:cxn modelId="{F41696A5-1AB1-4FEF-99DD-12B1490CE912}" srcId="{FE8CF72B-56E9-4AA6-AD15-FCA923AE175A}" destId="{7C775F64-AE32-489B-8F80-00CFF970F1CF}" srcOrd="1" destOrd="0" parTransId="{CC160C22-568B-4FC4-ABEA-C2BB5E9BB31D}" sibTransId="{342FCF68-EBB2-4924-9591-835052270477}"/>
    <dgm:cxn modelId="{92B3A0AF-A1CF-4142-BC9B-6701D46EFD64}" type="presOf" srcId="{C3AA2033-6DCD-4802-A53C-D7709E3CBC3C}" destId="{4E0C350B-5561-4BDF-A820-6FFC4164CC6A}" srcOrd="0" destOrd="2" presId="urn:microsoft.com/office/officeart/2005/8/layout/target3"/>
    <dgm:cxn modelId="{1EFD75C2-D8C0-40A8-85EE-2E0386E0B17D}" type="presOf" srcId="{EC788434-FCCE-421F-9961-3888A5169073}" destId="{F592A090-1E39-4FF4-A72D-7DFCBF6189C9}" srcOrd="1" destOrd="0" presId="urn:microsoft.com/office/officeart/2005/8/layout/target3"/>
    <dgm:cxn modelId="{9B5C49C8-C769-42E7-B8E7-28A649A9A0FB}" type="presOf" srcId="{C2D1B733-BE52-4F35-B6D3-45BA8E8DCD28}" destId="{3233EA6A-DEF6-4DD3-86E2-C55DAAE8F090}" srcOrd="0" destOrd="0" presId="urn:microsoft.com/office/officeart/2005/8/layout/target3"/>
    <dgm:cxn modelId="{1CEB18CA-1D9F-4718-929C-D578E4768EBF}" type="presOf" srcId="{F4097667-BFEA-4F3F-A9C4-64BBE929F65B}" destId="{E2AC8817-72FA-4D56-BECE-03123CCCEAF1}" srcOrd="1" destOrd="0" presId="urn:microsoft.com/office/officeart/2005/8/layout/target3"/>
    <dgm:cxn modelId="{4CE354CE-E05C-406A-82E8-B5A044E6B9C3}" srcId="{5C0B3ECF-B01B-4EAC-9ADD-A78398720FA9}" destId="{FE8CF72B-56E9-4AA6-AD15-FCA923AE175A}" srcOrd="1" destOrd="0" parTransId="{17B0ADD1-F8D6-442A-8523-E22330942EA8}" sibTransId="{28A7525B-C972-466A-A3EE-83832E18F78F}"/>
    <dgm:cxn modelId="{7BC9E6D1-4369-46D9-884F-1A85FFE2505D}" srcId="{D1D3FB01-B513-4007-B311-6CF8A41E9892}" destId="{F9543640-3ACE-4F4F-9758-95B234515823}" srcOrd="0" destOrd="0" parTransId="{5CFB3F49-3C6D-44F8-8E39-E1F1506EC0BA}" sibTransId="{82447624-6E4E-4B68-B7DE-DFA53B0DD731}"/>
    <dgm:cxn modelId="{926A73E4-688C-42D1-B96B-DF9307C5A33E}" type="presOf" srcId="{D1D3FB01-B513-4007-B311-6CF8A41E9892}" destId="{46CCD993-8321-4208-8483-7DE42716484F}" srcOrd="1" destOrd="0" presId="urn:microsoft.com/office/officeart/2005/8/layout/target3"/>
    <dgm:cxn modelId="{B416A4EC-D12C-407A-AAE4-AC9D255D0213}" srcId="{5C0B3ECF-B01B-4EAC-9ADD-A78398720FA9}" destId="{F4097667-BFEA-4F3F-A9C4-64BBE929F65B}" srcOrd="3" destOrd="0" parTransId="{E5D73C7E-5A1D-49BA-8001-F4A7D99C6DA5}" sibTransId="{314C1E7F-A301-43F1-8E4E-D9026A889205}"/>
    <dgm:cxn modelId="{37D54FF1-18B1-454C-AA24-2BA2CF52AB88}" type="presOf" srcId="{9766A08A-C915-4B75-BEA4-03B2360C39FF}" destId="{3233EA6A-DEF6-4DD3-86E2-C55DAAE8F090}" srcOrd="0" destOrd="1" presId="urn:microsoft.com/office/officeart/2005/8/layout/target3"/>
    <dgm:cxn modelId="{52B7BFF9-8E69-45BC-871A-6210DB29CD50}" type="presOf" srcId="{D1D3FB01-B513-4007-B311-6CF8A41E9892}" destId="{E91E25F7-F4C4-47B9-8B11-0EE5893B22DF}" srcOrd="0" destOrd="0" presId="urn:microsoft.com/office/officeart/2005/8/layout/target3"/>
    <dgm:cxn modelId="{064A2686-27B6-4471-BEB9-C65792F8A845}" type="presParOf" srcId="{838D2D7C-45E8-4F44-B87D-22753642E630}" destId="{F8361984-8FE9-47E8-AF4F-C01D1B610B7A}" srcOrd="0" destOrd="0" presId="urn:microsoft.com/office/officeart/2005/8/layout/target3"/>
    <dgm:cxn modelId="{58C666A6-F04D-467C-BFE1-1D219F7383DC}" type="presParOf" srcId="{838D2D7C-45E8-4F44-B87D-22753642E630}" destId="{606F1B7B-A70A-43C5-97AD-F890AD383716}" srcOrd="1" destOrd="0" presId="urn:microsoft.com/office/officeart/2005/8/layout/target3"/>
    <dgm:cxn modelId="{A48EF338-16D8-4A9A-BCA7-CF61C3242B47}" type="presParOf" srcId="{838D2D7C-45E8-4F44-B87D-22753642E630}" destId="{63471362-860D-4000-87CB-889533089F61}" srcOrd="2" destOrd="0" presId="urn:microsoft.com/office/officeart/2005/8/layout/target3"/>
    <dgm:cxn modelId="{80D2DB63-2AE4-4F1F-8A7A-091067AC6F18}" type="presParOf" srcId="{838D2D7C-45E8-4F44-B87D-22753642E630}" destId="{968FD45D-83D2-48E8-921C-0758C8D8227E}" srcOrd="3" destOrd="0" presId="urn:microsoft.com/office/officeart/2005/8/layout/target3"/>
    <dgm:cxn modelId="{818C3CF3-C02C-4434-BFED-93AA6ECEDE91}" type="presParOf" srcId="{838D2D7C-45E8-4F44-B87D-22753642E630}" destId="{6409D9F2-23CC-4C6F-955C-4453B4757F7A}" srcOrd="4" destOrd="0" presId="urn:microsoft.com/office/officeart/2005/8/layout/target3"/>
    <dgm:cxn modelId="{6D2103C2-4047-4D2E-A5AB-9BA53732003E}" type="presParOf" srcId="{838D2D7C-45E8-4F44-B87D-22753642E630}" destId="{E4E2615F-D16A-4DA4-BFF6-EA92FBA37EDF}" srcOrd="5" destOrd="0" presId="urn:microsoft.com/office/officeart/2005/8/layout/target3"/>
    <dgm:cxn modelId="{2052D8CA-6F59-4DBC-A4DC-959C8921C0D0}" type="presParOf" srcId="{838D2D7C-45E8-4F44-B87D-22753642E630}" destId="{A7D67466-1C2A-47DE-A9C6-0D2E420E5293}" srcOrd="6" destOrd="0" presId="urn:microsoft.com/office/officeart/2005/8/layout/target3"/>
    <dgm:cxn modelId="{6BF66D9D-93C3-424B-BDF1-EC07F564F05E}" type="presParOf" srcId="{838D2D7C-45E8-4F44-B87D-22753642E630}" destId="{B8F4A997-DEE3-417B-8399-B1551FFB2F31}" srcOrd="7" destOrd="0" presId="urn:microsoft.com/office/officeart/2005/8/layout/target3"/>
    <dgm:cxn modelId="{D7E19657-4E00-450E-90D3-09FB99FB5892}" type="presParOf" srcId="{838D2D7C-45E8-4F44-B87D-22753642E630}" destId="{E91E25F7-F4C4-47B9-8B11-0EE5893B22DF}" srcOrd="8" destOrd="0" presId="urn:microsoft.com/office/officeart/2005/8/layout/target3"/>
    <dgm:cxn modelId="{68612947-73BA-4FB4-955F-1396EE034236}" type="presParOf" srcId="{838D2D7C-45E8-4F44-B87D-22753642E630}" destId="{51CCC6CC-C5C1-4B54-A2C6-CDF2752548D5}" srcOrd="9" destOrd="0" presId="urn:microsoft.com/office/officeart/2005/8/layout/target3"/>
    <dgm:cxn modelId="{B6AB2BA9-C291-46F2-953E-9805700EBBAD}" type="presParOf" srcId="{838D2D7C-45E8-4F44-B87D-22753642E630}" destId="{ECCD9DD7-8F38-4B3E-A178-2941CA8FC31D}" srcOrd="10" destOrd="0" presId="urn:microsoft.com/office/officeart/2005/8/layout/target3"/>
    <dgm:cxn modelId="{3C1E771E-B334-4E28-A501-F24294FF0D46}" type="presParOf" srcId="{838D2D7C-45E8-4F44-B87D-22753642E630}" destId="{02CDED36-B339-4C38-81CE-AA445196783A}" srcOrd="11" destOrd="0" presId="urn:microsoft.com/office/officeart/2005/8/layout/target3"/>
    <dgm:cxn modelId="{68DFAB33-25A9-44F1-A5E8-6FEBF9C2CDDF}" type="presParOf" srcId="{838D2D7C-45E8-4F44-B87D-22753642E630}" destId="{6919E600-39FF-4178-9D67-7A24A3FD359D}" srcOrd="12" destOrd="0" presId="urn:microsoft.com/office/officeart/2005/8/layout/target3"/>
    <dgm:cxn modelId="{FB9AF3DE-BF6C-4C6F-B600-15B1380DCEDC}" type="presParOf" srcId="{838D2D7C-45E8-4F44-B87D-22753642E630}" destId="{216A36C8-F55B-4683-8C59-4CF13A7E88F9}" srcOrd="13" destOrd="0" presId="urn:microsoft.com/office/officeart/2005/8/layout/target3"/>
    <dgm:cxn modelId="{2C0FD595-8FE0-4F2C-AD52-0A172A2FCE9D}" type="presParOf" srcId="{838D2D7C-45E8-4F44-B87D-22753642E630}" destId="{88974FAA-3EFE-4A7C-9DC3-6743E60A05D2}" srcOrd="14" destOrd="0" presId="urn:microsoft.com/office/officeart/2005/8/layout/target3"/>
    <dgm:cxn modelId="{E9B6304E-5FD3-4852-B7FC-8B024C614354}" type="presParOf" srcId="{838D2D7C-45E8-4F44-B87D-22753642E630}" destId="{F592A090-1E39-4FF4-A72D-7DFCBF6189C9}" srcOrd="15" destOrd="0" presId="urn:microsoft.com/office/officeart/2005/8/layout/target3"/>
    <dgm:cxn modelId="{2636ADE4-EAFE-4985-9040-FCDF58BC635B}" type="presParOf" srcId="{838D2D7C-45E8-4F44-B87D-22753642E630}" destId="{C2DBEB99-197D-492C-9059-1AF382C5AE1D}" srcOrd="16" destOrd="0" presId="urn:microsoft.com/office/officeart/2005/8/layout/target3"/>
    <dgm:cxn modelId="{2E28709E-24D4-4C18-B870-196A435C13B9}" type="presParOf" srcId="{838D2D7C-45E8-4F44-B87D-22753642E630}" destId="{CFBCBC32-EC6F-4109-9160-CB8B810EDDEA}" srcOrd="17" destOrd="0" presId="urn:microsoft.com/office/officeart/2005/8/layout/target3"/>
    <dgm:cxn modelId="{DD289C5B-153D-4BEA-B35B-E90630510C5A}" type="presParOf" srcId="{838D2D7C-45E8-4F44-B87D-22753642E630}" destId="{4E0C350B-5561-4BDF-A820-6FFC4164CC6A}" srcOrd="18" destOrd="0" presId="urn:microsoft.com/office/officeart/2005/8/layout/target3"/>
    <dgm:cxn modelId="{A6CAC3AD-AA82-452C-8DDE-E9F65D556C6C}" type="presParOf" srcId="{838D2D7C-45E8-4F44-B87D-22753642E630}" destId="{46CCD993-8321-4208-8483-7DE42716484F}" srcOrd="19" destOrd="0" presId="urn:microsoft.com/office/officeart/2005/8/layout/target3"/>
    <dgm:cxn modelId="{97B380E5-C8CF-4597-9B1D-B790AEE0CDCF}" type="presParOf" srcId="{838D2D7C-45E8-4F44-B87D-22753642E630}" destId="{80ECEB2E-88A6-4CD6-9A98-8F198DFDB658}" srcOrd="20" destOrd="0" presId="urn:microsoft.com/office/officeart/2005/8/layout/target3"/>
    <dgm:cxn modelId="{B3EEC99B-07DC-4864-A54F-75ECEC06C43F}" type="presParOf" srcId="{838D2D7C-45E8-4F44-B87D-22753642E630}" destId="{E2AC8817-72FA-4D56-BECE-03123CCCEAF1}" srcOrd="21" destOrd="0" presId="urn:microsoft.com/office/officeart/2005/8/layout/target3"/>
    <dgm:cxn modelId="{118CA9C0-3DCB-46D3-B4CE-77F0078610B7}" type="presParOf" srcId="{838D2D7C-45E8-4F44-B87D-22753642E630}" destId="{1E0A3C9C-3973-49F8-943A-96CC7FAD7718}" srcOrd="22" destOrd="0" presId="urn:microsoft.com/office/officeart/2005/8/layout/target3"/>
    <dgm:cxn modelId="{2BF4468F-636C-4E70-8E91-7807CD5679C9}" type="presParOf" srcId="{838D2D7C-45E8-4F44-B87D-22753642E630}" destId="{71119297-7A38-455F-9C65-F967BD313492}" srcOrd="23" destOrd="0" presId="urn:microsoft.com/office/officeart/2005/8/layout/target3"/>
    <dgm:cxn modelId="{A19D0FA5-B7EE-4A69-B5CC-A7BE5D192DE0}" type="presParOf" srcId="{838D2D7C-45E8-4F44-B87D-22753642E630}" destId="{3233EA6A-DEF6-4DD3-86E2-C55DAAE8F090}"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61984-8FE9-47E8-AF4F-C01D1B610B7A}">
      <dsp:nvSpPr>
        <dsp:cNvPr id="0" name=""/>
        <dsp:cNvSpPr/>
      </dsp:nvSpPr>
      <dsp:spPr>
        <a:xfrm>
          <a:off x="0" y="152387"/>
          <a:ext cx="4937760" cy="5257825"/>
        </a:xfrm>
        <a:prstGeom prst="pie">
          <a:avLst>
            <a:gd name="adj1" fmla="val 540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71362-860D-4000-87CB-889533089F61}">
      <dsp:nvSpPr>
        <dsp:cNvPr id="0" name=""/>
        <dsp:cNvSpPr/>
      </dsp:nvSpPr>
      <dsp:spPr>
        <a:xfrm>
          <a:off x="2468880" y="152411"/>
          <a:ext cx="5760719" cy="525777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Tier 0</a:t>
          </a:r>
          <a:br>
            <a:rPr lang="en-US" sz="1300" kern="1200" dirty="0"/>
          </a:br>
          <a:r>
            <a:rPr lang="en-US" sz="1300" kern="1200" dirty="0"/>
            <a:t>Raw Data</a:t>
          </a:r>
        </a:p>
      </dsp:txBody>
      <dsp:txXfrm>
        <a:off x="2468880" y="152411"/>
        <a:ext cx="2880359" cy="841244"/>
      </dsp:txXfrm>
    </dsp:sp>
    <dsp:sp modelId="{C31D05CB-56B6-4663-8F9A-AA3E3D00972C}">
      <dsp:nvSpPr>
        <dsp:cNvPr id="0" name=""/>
        <dsp:cNvSpPr/>
      </dsp:nvSpPr>
      <dsp:spPr>
        <a:xfrm>
          <a:off x="518464" y="1004687"/>
          <a:ext cx="3900830" cy="4096379"/>
        </a:xfrm>
        <a:prstGeom prst="pie">
          <a:avLst>
            <a:gd name="adj1" fmla="val 5400000"/>
            <a:gd name="adj2" fmla="val 16200000"/>
          </a:avLst>
        </a:prstGeom>
        <a:solidFill>
          <a:schemeClr val="accent4">
            <a:hueOff val="2609994"/>
            <a:satOff val="-15857"/>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744-FE1D-4982-9728-0BECB5FC46E2}">
      <dsp:nvSpPr>
        <dsp:cNvPr id="0" name=""/>
        <dsp:cNvSpPr/>
      </dsp:nvSpPr>
      <dsp:spPr>
        <a:xfrm>
          <a:off x="2468880" y="1004687"/>
          <a:ext cx="5760719" cy="4096379"/>
        </a:xfrm>
        <a:prstGeom prst="rect">
          <a:avLst/>
        </a:prstGeom>
        <a:solidFill>
          <a:schemeClr val="lt1">
            <a:alpha val="90000"/>
            <a:hueOff val="0"/>
            <a:satOff val="0"/>
            <a:lumOff val="0"/>
            <a:alphaOff val="0"/>
          </a:schemeClr>
        </a:solidFill>
        <a:ln w="25400" cap="flat" cmpd="sng" algn="ctr">
          <a:solidFill>
            <a:schemeClr val="accent4">
              <a:hueOff val="2609994"/>
              <a:satOff val="-15857"/>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Tier I –  </a:t>
          </a:r>
          <a:br>
            <a:rPr lang="en-US" sz="1300" kern="1200" dirty="0"/>
          </a:br>
          <a:r>
            <a:rPr lang="en-US" sz="1300" kern="1200" dirty="0"/>
            <a:t>Minimal aggregation and high-level validation</a:t>
          </a:r>
        </a:p>
      </dsp:txBody>
      <dsp:txXfrm>
        <a:off x="2468880" y="1004687"/>
        <a:ext cx="2880359" cy="829646"/>
      </dsp:txXfrm>
    </dsp:sp>
    <dsp:sp modelId="{5A02ADDA-5D5A-47E4-9FBD-28E6E6695320}">
      <dsp:nvSpPr>
        <dsp:cNvPr id="0" name=""/>
        <dsp:cNvSpPr/>
      </dsp:nvSpPr>
      <dsp:spPr>
        <a:xfrm>
          <a:off x="1036929" y="1892503"/>
          <a:ext cx="2863900" cy="2863900"/>
        </a:xfrm>
        <a:prstGeom prst="pie">
          <a:avLst>
            <a:gd name="adj1" fmla="val 5400000"/>
            <a:gd name="adj2" fmla="val 16200000"/>
          </a:avLst>
        </a:prstGeom>
        <a:solidFill>
          <a:schemeClr val="accent4">
            <a:hueOff val="5219989"/>
            <a:satOff val="-31713"/>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5B69C-367B-4D48-8D83-5B7CB34533EB}">
      <dsp:nvSpPr>
        <dsp:cNvPr id="0" name=""/>
        <dsp:cNvSpPr/>
      </dsp:nvSpPr>
      <dsp:spPr>
        <a:xfrm>
          <a:off x="2468880" y="1892503"/>
          <a:ext cx="5760719" cy="2863900"/>
        </a:xfrm>
        <a:prstGeom prst="rect">
          <a:avLst/>
        </a:prstGeom>
        <a:solidFill>
          <a:schemeClr val="lt1">
            <a:alpha val="90000"/>
            <a:hueOff val="0"/>
            <a:satOff val="0"/>
            <a:lumOff val="0"/>
            <a:alphaOff val="0"/>
          </a:schemeClr>
        </a:solidFill>
        <a:ln w="25400" cap="flat" cmpd="sng" algn="ctr">
          <a:solidFill>
            <a:schemeClr val="accent4">
              <a:hueOff val="5219989"/>
              <a:satOff val="-31713"/>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Tier II – Algorithmically Validated</a:t>
          </a:r>
          <a:endParaRPr lang="en-US" sz="1300" kern="1200" dirty="0"/>
        </a:p>
      </dsp:txBody>
      <dsp:txXfrm>
        <a:off x="2468880" y="1892503"/>
        <a:ext cx="2880359" cy="790041"/>
      </dsp:txXfrm>
    </dsp:sp>
    <dsp:sp modelId="{A9C23C27-2B35-44C7-82D1-AB19D875113A}">
      <dsp:nvSpPr>
        <dsp:cNvPr id="0" name=""/>
        <dsp:cNvSpPr/>
      </dsp:nvSpPr>
      <dsp:spPr>
        <a:xfrm>
          <a:off x="1555394" y="2682544"/>
          <a:ext cx="1826971" cy="1826971"/>
        </a:xfrm>
        <a:prstGeom prst="pie">
          <a:avLst>
            <a:gd name="adj1" fmla="val 5400000"/>
            <a:gd name="adj2" fmla="val 16200000"/>
          </a:avLst>
        </a:prstGeom>
        <a:solidFill>
          <a:schemeClr val="accent4">
            <a:hueOff val="7829983"/>
            <a:satOff val="-4757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E545-628A-48FF-8F72-D16BB9B70AB6}">
      <dsp:nvSpPr>
        <dsp:cNvPr id="0" name=""/>
        <dsp:cNvSpPr/>
      </dsp:nvSpPr>
      <dsp:spPr>
        <a:xfrm>
          <a:off x="2468880" y="2682544"/>
          <a:ext cx="5760719" cy="1826971"/>
        </a:xfrm>
        <a:prstGeom prst="rect">
          <a:avLst/>
        </a:prstGeom>
        <a:solidFill>
          <a:schemeClr val="lt1">
            <a:alpha val="90000"/>
            <a:hueOff val="0"/>
            <a:satOff val="0"/>
            <a:lumOff val="0"/>
            <a:alphaOff val="0"/>
          </a:schemeClr>
        </a:solidFill>
        <a:ln w="25400" cap="flat" cmpd="sng" algn="ctr">
          <a:solidFill>
            <a:schemeClr val="accent4">
              <a:hueOff val="7829983"/>
              <a:satOff val="-4757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Tier III – Clinically Targeted Samples which minimize systematic bias</a:t>
          </a:r>
          <a:br>
            <a:rPr lang="en-US" sz="1300" kern="1200" dirty="0"/>
          </a:br>
          <a:r>
            <a:rPr lang="en-US" sz="1300" kern="1200" dirty="0"/>
            <a:t> </a:t>
          </a:r>
        </a:p>
      </dsp:txBody>
      <dsp:txXfrm>
        <a:off x="2468880" y="2682544"/>
        <a:ext cx="2880359" cy="790041"/>
      </dsp:txXfrm>
    </dsp:sp>
    <dsp:sp modelId="{145225EA-07A4-473E-959F-AD0E16C64CD7}">
      <dsp:nvSpPr>
        <dsp:cNvPr id="0" name=""/>
        <dsp:cNvSpPr/>
      </dsp:nvSpPr>
      <dsp:spPr>
        <a:xfrm>
          <a:off x="2073859" y="3472586"/>
          <a:ext cx="790041" cy="790041"/>
        </a:xfrm>
        <a:prstGeom prst="pie">
          <a:avLst>
            <a:gd name="adj1" fmla="val 5400000"/>
            <a:gd name="adj2" fmla="val 16200000"/>
          </a:avLst>
        </a:prstGeom>
        <a:solidFill>
          <a:schemeClr val="accent4">
            <a:hueOff val="10439977"/>
            <a:satOff val="-6342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A8E31-2723-483D-83ED-7F986A32BD0C}">
      <dsp:nvSpPr>
        <dsp:cNvPr id="0" name=""/>
        <dsp:cNvSpPr/>
      </dsp:nvSpPr>
      <dsp:spPr>
        <a:xfrm>
          <a:off x="2468880" y="3472586"/>
          <a:ext cx="5760719" cy="790041"/>
        </a:xfrm>
        <a:prstGeom prst="rect">
          <a:avLst/>
        </a:prstGeom>
        <a:solidFill>
          <a:schemeClr val="lt1">
            <a:alpha val="90000"/>
            <a:hueOff val="0"/>
            <a:satOff val="0"/>
            <a:lumOff val="0"/>
            <a:alphaOff val="0"/>
          </a:schemeClr>
        </a:solidFill>
        <a:ln w="25400" cap="flat" cmpd="sng" algn="ctr">
          <a:solidFill>
            <a:schemeClr val="accent4">
              <a:hueOff val="10439977"/>
              <a:satOff val="-63427"/>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Tier IV – Formally Validated and Generalizable</a:t>
          </a:r>
          <a:br>
            <a:rPr lang="en-US" sz="1300" kern="1200" dirty="0"/>
          </a:br>
          <a:r>
            <a:rPr lang="en-US" sz="1300" kern="1200" dirty="0"/>
            <a:t>Research / Regulatory</a:t>
          </a:r>
        </a:p>
      </dsp:txBody>
      <dsp:txXfrm>
        <a:off x="2468880" y="3472586"/>
        <a:ext cx="2880359" cy="790041"/>
      </dsp:txXfrm>
    </dsp:sp>
    <dsp:sp modelId="{C2DBEB99-197D-492C-9059-1AF382C5AE1D}">
      <dsp:nvSpPr>
        <dsp:cNvPr id="0" name=""/>
        <dsp:cNvSpPr/>
      </dsp:nvSpPr>
      <dsp:spPr>
        <a:xfrm>
          <a:off x="5340195" y="180372"/>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Data collected and reported as captured by native data system</a:t>
          </a:r>
        </a:p>
        <a:p>
          <a:pPr marL="57150" lvl="1" indent="-57150" algn="l" defTabSz="355600">
            <a:lnSpc>
              <a:spcPct val="90000"/>
            </a:lnSpc>
            <a:spcBef>
              <a:spcPct val="0"/>
            </a:spcBef>
            <a:spcAft>
              <a:spcPct val="15000"/>
            </a:spcAft>
            <a:buChar char="•"/>
          </a:pPr>
          <a:r>
            <a:rPr lang="en-US" sz="800" kern="1200" dirty="0"/>
            <a:t>No post-collection processing, filtering, categorization or validation</a:t>
          </a:r>
        </a:p>
        <a:p>
          <a:pPr marL="57150" lvl="1" indent="-57150" algn="l" defTabSz="355600">
            <a:lnSpc>
              <a:spcPct val="90000"/>
            </a:lnSpc>
            <a:spcBef>
              <a:spcPct val="0"/>
            </a:spcBef>
            <a:spcAft>
              <a:spcPct val="15000"/>
            </a:spcAft>
            <a:buChar char="•"/>
          </a:pPr>
          <a:r>
            <a:rPr lang="en-US" sz="800" kern="1200" dirty="0"/>
            <a:t>Collection system internal checks only. i.e. ranges, data types and validation at entry</a:t>
          </a:r>
        </a:p>
      </dsp:txBody>
      <dsp:txXfrm>
        <a:off x="5340195" y="180372"/>
        <a:ext cx="2880359" cy="790041"/>
      </dsp:txXfrm>
    </dsp:sp>
    <dsp:sp modelId="{CA22031C-084A-4B2A-B82B-D42795AFC858}">
      <dsp:nvSpPr>
        <dsp:cNvPr id="0" name=""/>
        <dsp:cNvSpPr/>
      </dsp:nvSpPr>
      <dsp:spPr>
        <a:xfrm>
          <a:off x="5349240" y="1102461"/>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All data has been transformed </a:t>
          </a:r>
        </a:p>
        <a:p>
          <a:pPr marL="57150" lvl="1" indent="-57150" algn="l" defTabSz="355600">
            <a:lnSpc>
              <a:spcPct val="90000"/>
            </a:lnSpc>
            <a:spcBef>
              <a:spcPct val="0"/>
            </a:spcBef>
            <a:spcAft>
              <a:spcPct val="15000"/>
            </a:spcAft>
            <a:buChar char="•"/>
          </a:pPr>
          <a:r>
            <a:rPr lang="en-US" sz="800" kern="1200" dirty="0"/>
            <a:t>Expert review of aggregate data is consistent with expectations</a:t>
          </a:r>
        </a:p>
      </dsp:txBody>
      <dsp:txXfrm>
        <a:off x="5349240" y="1102461"/>
        <a:ext cx="2880359" cy="790041"/>
      </dsp:txXfrm>
    </dsp:sp>
    <dsp:sp modelId="{4EA4EE07-D1D9-40DE-A8D1-857C083C6BAF}">
      <dsp:nvSpPr>
        <dsp:cNvPr id="0" name=""/>
        <dsp:cNvSpPr/>
      </dsp:nvSpPr>
      <dsp:spPr>
        <a:xfrm>
          <a:off x="5349240" y="1892503"/>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r>
            <a:rPr lang="en-US" sz="800" kern="1200" dirty="0"/>
            <a:t>Algorithms to check consistency have identified outlying or other unusual observations</a:t>
          </a:r>
        </a:p>
      </dsp:txBody>
      <dsp:txXfrm>
        <a:off x="5349240" y="1892503"/>
        <a:ext cx="2880359" cy="790041"/>
      </dsp:txXfrm>
    </dsp:sp>
    <dsp:sp modelId="{2ECEA5BC-1EEC-4A0E-ABD4-F7394AB4FC65}">
      <dsp:nvSpPr>
        <dsp:cNvPr id="0" name=""/>
        <dsp:cNvSpPr/>
      </dsp:nvSpPr>
      <dsp:spPr>
        <a:xfrm>
          <a:off x="5349240" y="2682544"/>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A statistically significant sample of observations have been reviewed to ensure they are accurate</a:t>
          </a:r>
        </a:p>
        <a:p>
          <a:pPr marL="57150" lvl="1" indent="-57150" algn="l" defTabSz="355600">
            <a:lnSpc>
              <a:spcPct val="90000"/>
            </a:lnSpc>
            <a:spcBef>
              <a:spcPct val="0"/>
            </a:spcBef>
            <a:spcAft>
              <a:spcPct val="15000"/>
            </a:spcAft>
            <a:buChar char="•"/>
          </a:pPr>
          <a:r>
            <a:rPr lang="en-US" sz="800" kern="1200" dirty="0"/>
            <a:t>Observations are targeted to particularly sensitive areas of concern</a:t>
          </a:r>
        </a:p>
      </dsp:txBody>
      <dsp:txXfrm>
        <a:off x="5349240" y="2682544"/>
        <a:ext cx="2880359" cy="790041"/>
      </dsp:txXfrm>
    </dsp:sp>
    <dsp:sp modelId="{2FAF26CB-6A12-4771-B92A-875F287015A8}">
      <dsp:nvSpPr>
        <dsp:cNvPr id="0" name=""/>
        <dsp:cNvSpPr/>
      </dsp:nvSpPr>
      <dsp:spPr>
        <a:xfrm>
          <a:off x="5349240" y="3472586"/>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Thorough and exhaustive manual review of each data element over time </a:t>
          </a:r>
        </a:p>
      </dsp:txBody>
      <dsp:txXfrm>
        <a:off x="5349240" y="3472586"/>
        <a:ext cx="2880359" cy="790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61984-8FE9-47E8-AF4F-C01D1B610B7A}">
      <dsp:nvSpPr>
        <dsp:cNvPr id="0" name=""/>
        <dsp:cNvSpPr/>
      </dsp:nvSpPr>
      <dsp:spPr>
        <a:xfrm>
          <a:off x="0" y="312419"/>
          <a:ext cx="4937760" cy="493776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71362-860D-4000-87CB-889533089F61}">
      <dsp:nvSpPr>
        <dsp:cNvPr id="0" name=""/>
        <dsp:cNvSpPr/>
      </dsp:nvSpPr>
      <dsp:spPr>
        <a:xfrm>
          <a:off x="2468880" y="312420"/>
          <a:ext cx="5760719" cy="493776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Tier 0</a:t>
          </a:r>
          <a:br>
            <a:rPr lang="en-US" sz="1600" kern="1200" dirty="0"/>
          </a:br>
          <a:r>
            <a:rPr lang="en-US" sz="1600" kern="1200" dirty="0"/>
            <a:t>Raw Data</a:t>
          </a:r>
        </a:p>
      </dsp:txBody>
      <dsp:txXfrm>
        <a:off x="2468880" y="312420"/>
        <a:ext cx="2880359" cy="790041"/>
      </dsp:txXfrm>
    </dsp:sp>
    <dsp:sp modelId="{6409D9F2-23CC-4C6F-955C-4453B4757F7A}">
      <dsp:nvSpPr>
        <dsp:cNvPr id="0" name=""/>
        <dsp:cNvSpPr/>
      </dsp:nvSpPr>
      <dsp:spPr>
        <a:xfrm>
          <a:off x="518464" y="1102461"/>
          <a:ext cx="3900830" cy="3900830"/>
        </a:xfrm>
        <a:prstGeom prst="pie">
          <a:avLst>
            <a:gd name="adj1" fmla="val 5400000"/>
            <a:gd name="adj2" fmla="val 16200000"/>
          </a:avLst>
        </a:prstGeom>
        <a:solidFill>
          <a:schemeClr val="accent4">
            <a:hueOff val="2609994"/>
            <a:satOff val="-15857"/>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2615F-D16A-4DA4-BFF6-EA92FBA37EDF}">
      <dsp:nvSpPr>
        <dsp:cNvPr id="0" name=""/>
        <dsp:cNvSpPr/>
      </dsp:nvSpPr>
      <dsp:spPr>
        <a:xfrm>
          <a:off x="2468880" y="1102461"/>
          <a:ext cx="5760719" cy="3900830"/>
        </a:xfrm>
        <a:prstGeom prst="rect">
          <a:avLst/>
        </a:prstGeom>
        <a:solidFill>
          <a:schemeClr val="lt1">
            <a:alpha val="90000"/>
            <a:hueOff val="0"/>
            <a:satOff val="0"/>
            <a:lumOff val="0"/>
            <a:alphaOff val="0"/>
          </a:schemeClr>
        </a:solidFill>
        <a:ln w="25400" cap="flat" cmpd="sng" algn="ctr">
          <a:solidFill>
            <a:schemeClr val="accent4">
              <a:hueOff val="2609994"/>
              <a:satOff val="-15857"/>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Tier I –  </a:t>
          </a:r>
          <a:br>
            <a:rPr lang="en-US" sz="1600" kern="1200" dirty="0"/>
          </a:br>
          <a:r>
            <a:rPr lang="en-US" sz="1600" kern="1200" dirty="0"/>
            <a:t>Minimal aggregation and high-level validation</a:t>
          </a:r>
        </a:p>
      </dsp:txBody>
      <dsp:txXfrm>
        <a:off x="2468880" y="1102461"/>
        <a:ext cx="2880359" cy="790041"/>
      </dsp:txXfrm>
    </dsp:sp>
    <dsp:sp modelId="{B8F4A997-DEE3-417B-8399-B1551FFB2F31}">
      <dsp:nvSpPr>
        <dsp:cNvPr id="0" name=""/>
        <dsp:cNvSpPr/>
      </dsp:nvSpPr>
      <dsp:spPr>
        <a:xfrm>
          <a:off x="1036929" y="1892503"/>
          <a:ext cx="2863900" cy="2863900"/>
        </a:xfrm>
        <a:prstGeom prst="pie">
          <a:avLst>
            <a:gd name="adj1" fmla="val 5400000"/>
            <a:gd name="adj2" fmla="val 16200000"/>
          </a:avLst>
        </a:prstGeom>
        <a:solidFill>
          <a:schemeClr val="accent4">
            <a:hueOff val="5219989"/>
            <a:satOff val="-31713"/>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E25F7-F4C4-47B9-8B11-0EE5893B22DF}">
      <dsp:nvSpPr>
        <dsp:cNvPr id="0" name=""/>
        <dsp:cNvSpPr/>
      </dsp:nvSpPr>
      <dsp:spPr>
        <a:xfrm>
          <a:off x="2468880" y="1892503"/>
          <a:ext cx="5760719" cy="2863900"/>
        </a:xfrm>
        <a:prstGeom prst="rect">
          <a:avLst/>
        </a:prstGeom>
        <a:solidFill>
          <a:schemeClr val="lt1">
            <a:alpha val="90000"/>
            <a:hueOff val="0"/>
            <a:satOff val="0"/>
            <a:lumOff val="0"/>
            <a:alphaOff val="0"/>
          </a:schemeClr>
        </a:solidFill>
        <a:ln w="25400" cap="flat" cmpd="sng" algn="ctr">
          <a:solidFill>
            <a:schemeClr val="accent4">
              <a:hueOff val="5219989"/>
              <a:satOff val="-31713"/>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Tier II – </a:t>
          </a:r>
          <a:br>
            <a:rPr lang="en-US" sz="1600" kern="1200" dirty="0"/>
          </a:br>
          <a:r>
            <a:rPr lang="en-US" sz="1600" kern="1200" dirty="0"/>
            <a:t>Operational / Financial Planning</a:t>
          </a:r>
        </a:p>
      </dsp:txBody>
      <dsp:txXfrm>
        <a:off x="2468880" y="1892503"/>
        <a:ext cx="2880359" cy="790041"/>
      </dsp:txXfrm>
    </dsp:sp>
    <dsp:sp modelId="{ECCD9DD7-8F38-4B3E-A178-2941CA8FC31D}">
      <dsp:nvSpPr>
        <dsp:cNvPr id="0" name=""/>
        <dsp:cNvSpPr/>
      </dsp:nvSpPr>
      <dsp:spPr>
        <a:xfrm>
          <a:off x="1555394" y="2682544"/>
          <a:ext cx="1826971" cy="1826971"/>
        </a:xfrm>
        <a:prstGeom prst="pie">
          <a:avLst>
            <a:gd name="adj1" fmla="val 5400000"/>
            <a:gd name="adj2" fmla="val 16200000"/>
          </a:avLst>
        </a:prstGeom>
        <a:solidFill>
          <a:schemeClr val="accent4">
            <a:hueOff val="7829983"/>
            <a:satOff val="-4757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DED36-B339-4C38-81CE-AA445196783A}">
      <dsp:nvSpPr>
        <dsp:cNvPr id="0" name=""/>
        <dsp:cNvSpPr/>
      </dsp:nvSpPr>
      <dsp:spPr>
        <a:xfrm>
          <a:off x="2468880" y="2682544"/>
          <a:ext cx="5760719" cy="1826971"/>
        </a:xfrm>
        <a:prstGeom prst="rect">
          <a:avLst/>
        </a:prstGeom>
        <a:solidFill>
          <a:schemeClr val="lt1">
            <a:alpha val="90000"/>
            <a:hueOff val="0"/>
            <a:satOff val="0"/>
            <a:lumOff val="0"/>
            <a:alphaOff val="0"/>
          </a:schemeClr>
        </a:solidFill>
        <a:ln w="25400" cap="flat" cmpd="sng" algn="ctr">
          <a:solidFill>
            <a:schemeClr val="accent4">
              <a:hueOff val="7829983"/>
              <a:satOff val="-4757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Tier III –</a:t>
          </a:r>
          <a:br>
            <a:rPr lang="en-US" sz="1600" kern="1200" dirty="0"/>
          </a:br>
          <a:r>
            <a:rPr lang="en-US" sz="1600" kern="1200" dirty="0"/>
            <a:t> Registry/Clinical Decision-making </a:t>
          </a:r>
        </a:p>
      </dsp:txBody>
      <dsp:txXfrm>
        <a:off x="2468880" y="2682544"/>
        <a:ext cx="2880359" cy="790041"/>
      </dsp:txXfrm>
    </dsp:sp>
    <dsp:sp modelId="{216A36C8-F55B-4683-8C59-4CF13A7E88F9}">
      <dsp:nvSpPr>
        <dsp:cNvPr id="0" name=""/>
        <dsp:cNvSpPr/>
      </dsp:nvSpPr>
      <dsp:spPr>
        <a:xfrm>
          <a:off x="2073859" y="3472586"/>
          <a:ext cx="790041" cy="790041"/>
        </a:xfrm>
        <a:prstGeom prst="pie">
          <a:avLst>
            <a:gd name="adj1" fmla="val 5400000"/>
            <a:gd name="adj2" fmla="val 16200000"/>
          </a:avLst>
        </a:prstGeom>
        <a:solidFill>
          <a:schemeClr val="accent4">
            <a:hueOff val="10439977"/>
            <a:satOff val="-6342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74FAA-3EFE-4A7C-9DC3-6743E60A05D2}">
      <dsp:nvSpPr>
        <dsp:cNvPr id="0" name=""/>
        <dsp:cNvSpPr/>
      </dsp:nvSpPr>
      <dsp:spPr>
        <a:xfrm>
          <a:off x="2468880" y="3472586"/>
          <a:ext cx="5760719" cy="790041"/>
        </a:xfrm>
        <a:prstGeom prst="rect">
          <a:avLst/>
        </a:prstGeom>
        <a:solidFill>
          <a:schemeClr val="lt1">
            <a:alpha val="90000"/>
            <a:hueOff val="0"/>
            <a:satOff val="0"/>
            <a:lumOff val="0"/>
            <a:alphaOff val="0"/>
          </a:schemeClr>
        </a:solidFill>
        <a:ln w="25400" cap="flat" cmpd="sng" algn="ctr">
          <a:solidFill>
            <a:schemeClr val="accent4">
              <a:hueOff val="10439977"/>
              <a:satOff val="-63427"/>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Level IV – </a:t>
          </a:r>
          <a:br>
            <a:rPr lang="en-US" sz="1600" kern="1200" dirty="0"/>
          </a:br>
          <a:r>
            <a:rPr lang="en-US" sz="1600" kern="1200" dirty="0"/>
            <a:t>Research / Regulatory</a:t>
          </a:r>
        </a:p>
      </dsp:txBody>
      <dsp:txXfrm>
        <a:off x="2468880" y="3472586"/>
        <a:ext cx="2880359" cy="790041"/>
      </dsp:txXfrm>
    </dsp:sp>
    <dsp:sp modelId="{C2DBEB99-197D-492C-9059-1AF382C5AE1D}">
      <dsp:nvSpPr>
        <dsp:cNvPr id="0" name=""/>
        <dsp:cNvSpPr/>
      </dsp:nvSpPr>
      <dsp:spPr>
        <a:xfrm>
          <a:off x="5349240" y="312420"/>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Real-time operational uses – Data remains in the context where it is collected</a:t>
          </a:r>
        </a:p>
      </dsp:txBody>
      <dsp:txXfrm>
        <a:off x="5349240" y="312420"/>
        <a:ext cx="2880359" cy="790041"/>
      </dsp:txXfrm>
    </dsp:sp>
    <dsp:sp modelId="{4E0C350B-5561-4BDF-A820-6FFC4164CC6A}">
      <dsp:nvSpPr>
        <dsp:cNvPr id="0" name=""/>
        <dsp:cNvSpPr/>
      </dsp:nvSpPr>
      <dsp:spPr>
        <a:xfrm>
          <a:off x="5349240" y="1102461"/>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Reporting basic trends</a:t>
          </a:r>
        </a:p>
        <a:p>
          <a:pPr marL="57150" lvl="1" indent="-57150" algn="l" defTabSz="355600">
            <a:lnSpc>
              <a:spcPct val="90000"/>
            </a:lnSpc>
            <a:spcBef>
              <a:spcPct val="0"/>
            </a:spcBef>
            <a:spcAft>
              <a:spcPct val="15000"/>
            </a:spcAft>
            <a:buChar char="•"/>
          </a:pPr>
          <a:r>
            <a:rPr lang="en-US" sz="800" kern="1200" dirty="0"/>
            <a:t>Exploring operations</a:t>
          </a:r>
        </a:p>
        <a:p>
          <a:pPr marL="57150" lvl="1" indent="-57150" algn="l" defTabSz="355600">
            <a:lnSpc>
              <a:spcPct val="90000"/>
            </a:lnSpc>
            <a:spcBef>
              <a:spcPct val="0"/>
            </a:spcBef>
            <a:spcAft>
              <a:spcPct val="15000"/>
            </a:spcAft>
            <a:buChar char="•"/>
          </a:pPr>
          <a:r>
            <a:rPr lang="en-US" sz="800" kern="1200" dirty="0"/>
            <a:t>Low-risk decisions</a:t>
          </a:r>
        </a:p>
        <a:p>
          <a:pPr marL="57150" lvl="1" indent="-57150" algn="l" defTabSz="355600">
            <a:lnSpc>
              <a:spcPct val="90000"/>
            </a:lnSpc>
            <a:spcBef>
              <a:spcPct val="0"/>
            </a:spcBef>
            <a:spcAft>
              <a:spcPct val="15000"/>
            </a:spcAft>
            <a:buChar char="•"/>
          </a:pPr>
          <a:r>
            <a:rPr lang="en-US" sz="800" kern="1200" dirty="0"/>
            <a:t>Well understood / unambiguous data sources</a:t>
          </a:r>
        </a:p>
      </dsp:txBody>
      <dsp:txXfrm>
        <a:off x="5349240" y="1102461"/>
        <a:ext cx="2880359" cy="790041"/>
      </dsp:txXfrm>
    </dsp:sp>
    <dsp:sp modelId="{80ECEB2E-88A6-4CD6-9A98-8F198DFDB658}">
      <dsp:nvSpPr>
        <dsp:cNvPr id="0" name=""/>
        <dsp:cNvSpPr/>
      </dsp:nvSpPr>
      <dsp:spPr>
        <a:xfrm>
          <a:off x="5349240" y="1892503"/>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Scheduling, planning, summary level reporting</a:t>
          </a:r>
        </a:p>
        <a:p>
          <a:pPr marL="57150" lvl="1" indent="-57150" algn="l" defTabSz="355600">
            <a:lnSpc>
              <a:spcPct val="90000"/>
            </a:lnSpc>
            <a:spcBef>
              <a:spcPct val="0"/>
            </a:spcBef>
            <a:spcAft>
              <a:spcPct val="15000"/>
            </a:spcAft>
            <a:buChar char="•"/>
          </a:pPr>
          <a:r>
            <a:rPr lang="en-US" sz="800" kern="1200" dirty="0"/>
            <a:t>Accurate portrayal of work flows</a:t>
          </a:r>
        </a:p>
      </dsp:txBody>
      <dsp:txXfrm>
        <a:off x="5349240" y="1892503"/>
        <a:ext cx="2880359" cy="790041"/>
      </dsp:txXfrm>
    </dsp:sp>
    <dsp:sp modelId="{1E0A3C9C-3973-49F8-943A-96CC7FAD7718}">
      <dsp:nvSpPr>
        <dsp:cNvPr id="0" name=""/>
        <dsp:cNvSpPr/>
      </dsp:nvSpPr>
      <dsp:spPr>
        <a:xfrm>
          <a:off x="5349240" y="2682544"/>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Data used in clinical decision making for care of individual patients</a:t>
          </a:r>
        </a:p>
        <a:p>
          <a:pPr marL="57150" lvl="1" indent="-57150" algn="l" defTabSz="355600">
            <a:lnSpc>
              <a:spcPct val="90000"/>
            </a:lnSpc>
            <a:spcBef>
              <a:spcPct val="0"/>
            </a:spcBef>
            <a:spcAft>
              <a:spcPct val="15000"/>
            </a:spcAft>
            <a:buChar char="•"/>
          </a:pPr>
          <a:r>
            <a:rPr lang="en-US" sz="800" kern="1200" dirty="0"/>
            <a:t>Accurately identifying populations for care for participation in programs of care</a:t>
          </a:r>
        </a:p>
        <a:p>
          <a:pPr marL="57150" lvl="1" indent="-57150" algn="l" defTabSz="355600">
            <a:lnSpc>
              <a:spcPct val="90000"/>
            </a:lnSpc>
            <a:spcBef>
              <a:spcPct val="0"/>
            </a:spcBef>
            <a:spcAft>
              <a:spcPct val="15000"/>
            </a:spcAft>
            <a:buChar char="•"/>
          </a:pPr>
          <a:r>
            <a:rPr lang="en-US" sz="800" kern="1200" dirty="0"/>
            <a:t>Must accurately identify patients, their health status and other key information</a:t>
          </a:r>
        </a:p>
      </dsp:txBody>
      <dsp:txXfrm>
        <a:off x="5349240" y="2682544"/>
        <a:ext cx="2880359" cy="790041"/>
      </dsp:txXfrm>
    </dsp:sp>
    <dsp:sp modelId="{3233EA6A-DEF6-4DD3-86E2-C55DAAE8F090}">
      <dsp:nvSpPr>
        <dsp:cNvPr id="0" name=""/>
        <dsp:cNvSpPr/>
      </dsp:nvSpPr>
      <dsp:spPr>
        <a:xfrm>
          <a:off x="5349240" y="3472586"/>
          <a:ext cx="2880359" cy="790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Publishable quality</a:t>
          </a:r>
        </a:p>
        <a:p>
          <a:pPr marL="114300" lvl="2" indent="-57150" algn="l" defTabSz="355600">
            <a:lnSpc>
              <a:spcPct val="90000"/>
            </a:lnSpc>
            <a:spcBef>
              <a:spcPct val="0"/>
            </a:spcBef>
            <a:spcAft>
              <a:spcPct val="15000"/>
            </a:spcAft>
            <a:buChar char="•"/>
          </a:pPr>
          <a:r>
            <a:rPr lang="en-US" sz="800" kern="1200" dirty="0"/>
            <a:t>Can withstand peer review</a:t>
          </a:r>
        </a:p>
      </dsp:txBody>
      <dsp:txXfrm>
        <a:off x="5349240" y="3472586"/>
        <a:ext cx="2880359" cy="79004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abstract:</a:t>
            </a:r>
            <a:endParaRPr lang="en-US" dirty="0"/>
          </a:p>
          <a:p>
            <a:endParaRPr lang="en-US" dirty="0"/>
          </a:p>
          <a:p>
            <a:r>
              <a:rPr lang="en-US" dirty="0"/>
              <a:t>As the use and availability of Electronic Health Record system have expanded so have opportunities to reuse the information they collect to improve clinical outcomes, reduce costs, improve health system operations and support a variety of research activities.</a:t>
            </a:r>
          </a:p>
          <a:p>
            <a:r>
              <a:rPr lang="en-US" dirty="0"/>
              <a:t>Although the opportunities for secondary reuse of EHR are immense, many questions quickly emerge concerning the quality of the data. There is often a mismatch between the data quality required when originally collecting data and the data quality needed later after data has been collected when critical analytic questions arise.</a:t>
            </a:r>
          </a:p>
          <a:p>
            <a:r>
              <a:rPr lang="en-US" dirty="0"/>
              <a:t>Some specific factors are identified; First, heterogeneous, complex and dynamic clinical workflows often create complex and messy data.  Second, EHR systems are complex dynamic systems that evolve through time, thus the data often change through time.  Third, concepts that analysts want to represent in their models are often represented by in numerous and incomplete database fields.  Finally, these and other data issues are often undocumented—it is only by laborious analytical work and clinical ethnography that analysts can obtain the highest quality of data.</a:t>
            </a:r>
          </a:p>
          <a:p>
            <a:endParaRPr lang="en-US" dirty="0"/>
          </a:p>
          <a:p>
            <a:r>
              <a:rPr lang="en-US" dirty="0"/>
              <a:t>Many analytical teams are not fully aware of the challenges associated with identifying and repairing data quality issues.  To achieve better project outcomes, we discuss a framework to categorize projects into data quality tiers as well as a process for validating data for re-use. </a:t>
            </a:r>
          </a:p>
        </p:txBody>
      </p:sp>
      <p:sp>
        <p:nvSpPr>
          <p:cNvPr id="4" name="Slide Number Placeholder 3"/>
          <p:cNvSpPr>
            <a:spLocks noGrp="1"/>
          </p:cNvSpPr>
          <p:nvPr>
            <p:ph type="sldNum" sz="quarter" idx="10"/>
          </p:nvPr>
        </p:nvSpPr>
        <p:spPr/>
        <p:txBody>
          <a:bodyPr/>
          <a:lstStyle/>
          <a:p>
            <a:fld id="{1777B639-AD3C-45C6-8ED2-8CA51791D82E}" type="slidenum">
              <a:rPr lang="en-US" smtClean="0"/>
              <a:t>1</a:t>
            </a:fld>
            <a:endParaRPr lang="en-US"/>
          </a:p>
        </p:txBody>
      </p:sp>
    </p:spTree>
    <p:extLst>
      <p:ext uri="{BB962C8B-B14F-4D97-AF65-F5344CB8AC3E}">
        <p14:creationId xmlns:p14="http://schemas.microsoft.com/office/powerpoint/2010/main" val="183983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1769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t>Verification</a:t>
            </a:r>
          </a:p>
          <a:p>
            <a:pPr marL="914400" lvl="1" indent="-457200">
              <a:buFont typeface="+mj-lt"/>
              <a:buAutoNum type="alphaLcPeriod"/>
            </a:pPr>
            <a:r>
              <a:rPr lang="en-US" dirty="0"/>
              <a:t>Conformance : value – gender has one of the following concept ids: 8507 (male), 8532 (female) or 8551 (unknown).</a:t>
            </a:r>
          </a:p>
          <a:p>
            <a:pPr marL="914400" lvl="1" indent="-457200">
              <a:buFont typeface="+mj-lt"/>
              <a:buAutoNum type="alphaLcPeriod"/>
            </a:pPr>
            <a:r>
              <a:rPr lang="en-US" dirty="0"/>
              <a:t>Conformance : relational – gender concept ids will reflect only these values and be represented in the </a:t>
            </a:r>
            <a:r>
              <a:rPr lang="en-US" u="sng" dirty="0" err="1"/>
              <a:t>CodeMapping</a:t>
            </a:r>
            <a:r>
              <a:rPr lang="en-US" dirty="0"/>
              <a:t> table.</a:t>
            </a:r>
          </a:p>
          <a:p>
            <a:pPr marL="914400" lvl="1" indent="-457200">
              <a:buFont typeface="+mj-lt"/>
              <a:buAutoNum type="alphaLcPeriod"/>
            </a:pPr>
            <a:r>
              <a:rPr lang="en-US" dirty="0"/>
              <a:t>Conformance : computational – code review to determine proper count logic</a:t>
            </a:r>
          </a:p>
          <a:p>
            <a:pPr marL="914400" lvl="1" indent="-457200">
              <a:buFont typeface="+mj-lt"/>
              <a:buAutoNum type="alphaLcPeriod"/>
            </a:pPr>
            <a:r>
              <a:rPr lang="en-US" dirty="0"/>
              <a:t>Completeness – gender can not be null nor any other value</a:t>
            </a:r>
          </a:p>
          <a:p>
            <a:pPr marL="914400" lvl="1" indent="-457200">
              <a:buFont typeface="+mj-lt"/>
              <a:buAutoNum type="alphaLcPeriod"/>
            </a:pPr>
            <a:r>
              <a:rPr lang="en-US" dirty="0"/>
              <a:t>Plausibility : uniqueness – patient MRNs and associated genders should be unique</a:t>
            </a:r>
          </a:p>
          <a:p>
            <a:pPr marL="914400" lvl="1" indent="-457200">
              <a:buFont typeface="+mj-lt"/>
              <a:buAutoNum type="alphaLcPeriod"/>
            </a:pPr>
            <a:r>
              <a:rPr lang="en-US" dirty="0"/>
              <a:t>Plausibility : </a:t>
            </a:r>
            <a:r>
              <a:rPr lang="en-US" dirty="0" err="1"/>
              <a:t>atemporal</a:t>
            </a:r>
            <a:r>
              <a:rPr lang="en-US" dirty="0"/>
              <a:t> – counts of patients based on gender reflect those found in Caboodle and Clarity; distribution of male/female is correct</a:t>
            </a:r>
          </a:p>
          <a:p>
            <a:pPr marL="914400" lvl="1" indent="-457200">
              <a:buFont typeface="+mj-lt"/>
              <a:buAutoNum type="alphaLcPeriod"/>
            </a:pPr>
            <a:r>
              <a:rPr lang="en-US" dirty="0"/>
              <a:t>Plausibility : temporal – counts and distributions, between ETL loads, are similar</a:t>
            </a:r>
          </a:p>
          <a:p>
            <a:endParaRPr lang="en-US" dirty="0"/>
          </a:p>
          <a:p>
            <a:endParaRPr lang="en-US" dirty="0"/>
          </a:p>
          <a:p>
            <a:pPr marL="457200" indent="-457200">
              <a:buFont typeface="+mj-lt"/>
              <a:buAutoNum type="arabicPeriod"/>
            </a:pPr>
            <a:r>
              <a:rPr lang="en-US" dirty="0"/>
              <a:t>Validation</a:t>
            </a:r>
          </a:p>
          <a:p>
            <a:pPr marL="914400" lvl="1" indent="-457200">
              <a:buFont typeface="+mj-lt"/>
              <a:buAutoNum type="alphaLcPeriod"/>
            </a:pPr>
            <a:r>
              <a:rPr lang="en-US" dirty="0"/>
              <a:t>Conformance : value – gender concept ids in use correspond to those found in the concept table; i.e. mapping between source component ids to standard concept ids are correct</a:t>
            </a:r>
          </a:p>
          <a:p>
            <a:pPr marL="914400" lvl="1" indent="-457200">
              <a:buFont typeface="+mj-lt"/>
              <a:buAutoNum type="alphaLcPeriod"/>
            </a:pPr>
            <a:r>
              <a:rPr lang="en-US" dirty="0"/>
              <a:t>Conformance : relational – values conform to other UCHDW participants</a:t>
            </a:r>
          </a:p>
          <a:p>
            <a:pPr marL="914400" lvl="1" indent="-457200">
              <a:buFont typeface="+mj-lt"/>
              <a:buAutoNum type="alphaLcPeriod"/>
            </a:pPr>
            <a:r>
              <a:rPr lang="en-US" dirty="0"/>
              <a:t>Conformance : computational – none?</a:t>
            </a:r>
          </a:p>
          <a:p>
            <a:pPr marL="914400" lvl="1" indent="-457200">
              <a:buFont typeface="+mj-lt"/>
              <a:buAutoNum type="alphaLcPeriod"/>
            </a:pPr>
            <a:r>
              <a:rPr lang="en-US" dirty="0"/>
              <a:t>Completeness – count of null/other values are similar to other UCHDW participants</a:t>
            </a:r>
          </a:p>
          <a:p>
            <a:pPr marL="914400" lvl="1" indent="-457200">
              <a:buFont typeface="+mj-lt"/>
              <a:buAutoNum type="alphaLcPeriod"/>
            </a:pPr>
            <a:r>
              <a:rPr lang="en-US" dirty="0"/>
              <a:t>Plausibility : uniqueness – none?</a:t>
            </a:r>
          </a:p>
          <a:p>
            <a:pPr marL="914400" lvl="1" indent="-457200">
              <a:buFont typeface="+mj-lt"/>
              <a:buAutoNum type="alphaLcPeriod"/>
            </a:pPr>
            <a:r>
              <a:rPr lang="en-US" dirty="0"/>
              <a:t>Plausibility : </a:t>
            </a:r>
            <a:r>
              <a:rPr lang="en-US" dirty="0" err="1"/>
              <a:t>atemporal</a:t>
            </a:r>
            <a:r>
              <a:rPr lang="en-US" dirty="0"/>
              <a:t> – distribution of male/female is similar to other UCHDW participants</a:t>
            </a:r>
          </a:p>
          <a:p>
            <a:pPr marL="914400" lvl="1" indent="-457200">
              <a:buFont typeface="+mj-lt"/>
              <a:buAutoNum type="alphaLcPeriod"/>
            </a:pPr>
            <a:r>
              <a:rPr lang="en-US" dirty="0"/>
              <a:t>Plausibility : temporal – none?</a:t>
            </a:r>
          </a:p>
          <a:p>
            <a:endParaRPr lang="en-US" dirty="0"/>
          </a:p>
        </p:txBody>
      </p:sp>
      <p:sp>
        <p:nvSpPr>
          <p:cNvPr id="4" name="Slide Number Placeholder 3"/>
          <p:cNvSpPr>
            <a:spLocks noGrp="1"/>
          </p:cNvSpPr>
          <p:nvPr>
            <p:ph type="sldNum" sz="quarter" idx="10"/>
          </p:nvPr>
        </p:nvSpPr>
        <p:spPr/>
        <p:txBody>
          <a:bodyPr/>
          <a:lstStyle/>
          <a:p>
            <a:fld id="{1777B639-AD3C-45C6-8ED2-8CA51791D82E}" type="slidenum">
              <a:rPr lang="en-US" smtClean="0"/>
              <a:t>22</a:t>
            </a:fld>
            <a:endParaRPr lang="en-US"/>
          </a:p>
        </p:txBody>
      </p:sp>
    </p:spTree>
    <p:extLst>
      <p:ext uri="{BB962C8B-B14F-4D97-AF65-F5344CB8AC3E}">
        <p14:creationId xmlns:p14="http://schemas.microsoft.com/office/powerpoint/2010/main" val="396278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A488C"/>
        </a:solidFill>
        <a:effectLst/>
      </p:bgPr>
    </p:bg>
    <p:spTree>
      <p:nvGrpSpPr>
        <p:cNvPr id="1" name="Shape 14"/>
        <p:cNvGrpSpPr/>
        <p:nvPr/>
      </p:nvGrpSpPr>
      <p:grpSpPr>
        <a:xfrm>
          <a:off x="0" y="0"/>
          <a:ext cx="0" cy="0"/>
          <a:chOff x="0" y="0"/>
          <a:chExt cx="0" cy="0"/>
        </a:xfrm>
      </p:grpSpPr>
      <p:sp>
        <p:nvSpPr>
          <p:cNvPr id="15" name="Google Shape;15;p9"/>
          <p:cNvSpPr/>
          <p:nvPr/>
        </p:nvSpPr>
        <p:spPr>
          <a:xfrm>
            <a:off x="0" y="5624947"/>
            <a:ext cx="12192000" cy="1233000"/>
          </a:xfrm>
          <a:prstGeom prst="rect">
            <a:avLst/>
          </a:prstGeom>
          <a:solidFill>
            <a:srgbClr val="3A4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 name="Google Shape;16;p9"/>
          <p:cNvSpPr txBox="1">
            <a:spLocks noGrp="1"/>
          </p:cNvSpPr>
          <p:nvPr>
            <p:ph type="ctrTitle"/>
          </p:nvPr>
        </p:nvSpPr>
        <p:spPr>
          <a:xfrm>
            <a:off x="423745" y="1539061"/>
            <a:ext cx="11269500" cy="922500"/>
          </a:xfrm>
          <a:prstGeom prst="rect">
            <a:avLst/>
          </a:prstGeom>
          <a:noFill/>
          <a:ln>
            <a:noFill/>
          </a:ln>
        </p:spPr>
        <p:txBody>
          <a:bodyPr spcFirstLastPara="1" wrap="square" lIns="91425" tIns="45700" rIns="91425" bIns="45700" anchor="b" anchorCtr="0"/>
          <a:lstStyle>
            <a:lvl1pPr marR="0" lvl="0" algn="l">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9"/>
          <p:cNvSpPr txBox="1">
            <a:spLocks noGrp="1"/>
          </p:cNvSpPr>
          <p:nvPr>
            <p:ph type="subTitle" idx="1"/>
          </p:nvPr>
        </p:nvSpPr>
        <p:spPr>
          <a:xfrm>
            <a:off x="423745" y="2553763"/>
            <a:ext cx="11269500" cy="894600"/>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chemeClr val="accen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R="0" lvl="1" algn="ctr">
              <a:lnSpc>
                <a:spcPct val="90000"/>
              </a:lnSpc>
              <a:spcBef>
                <a:spcPts val="50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a:lnSpc>
                <a:spcPct val="90000"/>
              </a:lnSpc>
              <a:spcBef>
                <a:spcPts val="5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a:lnSpc>
                <a:spcPct val="9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a:lnSpc>
                <a:spcPct val="9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9"/>
          <p:cNvSpPr txBox="1">
            <a:spLocks noGrp="1"/>
          </p:cNvSpPr>
          <p:nvPr>
            <p:ph type="body" idx="2"/>
          </p:nvPr>
        </p:nvSpPr>
        <p:spPr>
          <a:xfrm>
            <a:off x="423746" y="320041"/>
            <a:ext cx="1075500" cy="275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accent1"/>
              </a:buClr>
              <a:buSzPts val="900"/>
              <a:buFont typeface="Arial"/>
              <a:buNone/>
              <a:defRPr sz="900" b="0" i="0" u="none" strike="noStrike" cap="none">
                <a:solidFill>
                  <a:schemeClr val="lt1"/>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chemeClr val="accent1"/>
              </a:buClr>
              <a:buSzPts val="900"/>
              <a:buFont typeface="Arial"/>
              <a:buNone/>
              <a:defRPr sz="900" b="0" i="0" u="none" strike="noStrike" cap="none">
                <a:solidFill>
                  <a:schemeClr val="lt1"/>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chemeClr val="accent1"/>
              </a:buClr>
              <a:buSzPts val="900"/>
              <a:buFont typeface="Arial"/>
              <a:buNone/>
              <a:defRPr sz="900" b="0" i="0" u="none" strike="noStrike" cap="none">
                <a:solidFill>
                  <a:schemeClr val="lt1"/>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chemeClr val="accen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chemeClr val="accen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9"/>
          <p:cNvSpPr txBox="1">
            <a:spLocks noGrp="1"/>
          </p:cNvSpPr>
          <p:nvPr>
            <p:ph type="body" idx="3"/>
          </p:nvPr>
        </p:nvSpPr>
        <p:spPr>
          <a:xfrm>
            <a:off x="222984" y="6455664"/>
            <a:ext cx="5873100" cy="256800"/>
          </a:xfrm>
          <a:prstGeom prst="rect">
            <a:avLst/>
          </a:prstGeom>
          <a:noFill/>
          <a:ln>
            <a:noFill/>
          </a:ln>
        </p:spPr>
        <p:txBody>
          <a:bodyPr spcFirstLastPara="1" wrap="square" lIns="91425" tIns="45700" rIns="91425" bIns="45700" anchor="ctr" anchorCtr="0"/>
          <a:lstStyle>
            <a:lvl1pPr marL="457200" marR="0" lvl="0" indent="-228600" algn="l">
              <a:lnSpc>
                <a:spcPct val="90000"/>
              </a:lnSpc>
              <a:spcBef>
                <a:spcPts val="1000"/>
              </a:spcBef>
              <a:spcAft>
                <a:spcPts val="0"/>
              </a:spcAft>
              <a:buClr>
                <a:schemeClr val="accent1"/>
              </a:buClr>
              <a:buSzPts val="1000"/>
              <a:buFont typeface="Arial"/>
              <a:buNone/>
              <a:defRPr sz="1000" b="1" i="0" u="none" strike="noStrike" cap="none">
                <a:solidFill>
                  <a:schemeClr val="lt1"/>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chemeClr val="accent1"/>
              </a:buClr>
              <a:buSzPts val="2400"/>
              <a:buFont typeface="Arial"/>
              <a:buNone/>
              <a:defRPr sz="2400" b="1" i="0" u="none" strike="noStrike" cap="none">
                <a:solidFill>
                  <a:schemeClr val="lt1"/>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chemeClr val="accent1"/>
              </a:buClr>
              <a:buSzPts val="2000"/>
              <a:buFont typeface="Arial"/>
              <a:buNone/>
              <a:defRPr sz="2000" b="1" i="0" u="none" strike="noStrike" cap="none">
                <a:solidFill>
                  <a:schemeClr val="lt1"/>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chemeClr val="accent1"/>
              </a:buClr>
              <a:buSzPts val="1800"/>
              <a:buFont typeface="Arial"/>
              <a:buNone/>
              <a:defRPr sz="1800" b="1" i="0" u="none" strike="noStrike" cap="none">
                <a:solidFill>
                  <a:schemeClr val="lt1"/>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chemeClr val="accent1"/>
              </a:buClr>
              <a:buSzPts val="1800"/>
              <a:buFont typeface="Arial"/>
              <a:buNone/>
              <a:defRPr sz="1800" b="1" i="0" u="none" strike="noStrike" cap="none">
                <a:solidFill>
                  <a:schemeClr val="lt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 name="Google Shape;20;p9"/>
          <p:cNvPicPr preferRelativeResize="0"/>
          <p:nvPr/>
        </p:nvPicPr>
        <p:blipFill rotWithShape="1">
          <a:blip r:embed="rId2">
            <a:alphaModFix/>
          </a:blip>
          <a:srcRect/>
          <a:stretch/>
        </p:blipFill>
        <p:spPr>
          <a:xfrm>
            <a:off x="10405872" y="5907024"/>
            <a:ext cx="1591055" cy="9509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526470" y="365126"/>
            <a:ext cx="11139000" cy="594300"/>
          </a:xfrm>
          <a:prstGeom prst="rect">
            <a:avLst/>
          </a:prstGeom>
          <a:noFill/>
          <a:ln>
            <a:noFill/>
          </a:ln>
        </p:spPr>
        <p:txBody>
          <a:bodyPr spcFirstLastPara="1" wrap="square" lIns="91425" tIns="45700" rIns="91425" bIns="45700" anchor="t" anchorCtr="0"/>
          <a:lstStyle>
            <a:lvl1pPr marR="0" lvl="0" algn="l">
              <a:lnSpc>
                <a:spcPct val="90000"/>
              </a:lnSpc>
              <a:spcBef>
                <a:spcPts val="0"/>
              </a:spcBef>
              <a:spcAft>
                <a:spcPts val="0"/>
              </a:spcAft>
              <a:buSzPts val="3600"/>
              <a:buFont typeface="Century Gothic"/>
              <a:buNone/>
              <a:defRPr sz="3600" b="1" i="0" u="none" strike="noStrike" cap="none">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0"/>
          <p:cNvSpPr txBox="1">
            <a:spLocks noGrp="1"/>
          </p:cNvSpPr>
          <p:nvPr>
            <p:ph type="body" idx="1"/>
          </p:nvPr>
        </p:nvSpPr>
        <p:spPr>
          <a:xfrm>
            <a:off x="762000" y="1825625"/>
            <a:ext cx="10661100" cy="4351200"/>
          </a:xfrm>
          <a:prstGeom prst="rect">
            <a:avLst/>
          </a:prstGeom>
          <a:noFill/>
          <a:ln>
            <a:noFill/>
          </a:ln>
        </p:spPr>
        <p:txBody>
          <a:bodyPr spcFirstLastPara="1" wrap="square" lIns="91425" tIns="45700" rIns="91425" bIns="45700" anchor="t" anchorCtr="0"/>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3A488C"/>
        </a:solidFill>
        <a:effectLst/>
      </p:bgPr>
    </p:bg>
    <p:spTree>
      <p:nvGrpSpPr>
        <p:cNvPr id="1" name="Shape 39"/>
        <p:cNvGrpSpPr/>
        <p:nvPr/>
      </p:nvGrpSpPr>
      <p:grpSpPr>
        <a:xfrm>
          <a:off x="0" y="0"/>
          <a:ext cx="0" cy="0"/>
          <a:chOff x="0" y="0"/>
          <a:chExt cx="0" cy="0"/>
        </a:xfrm>
      </p:grpSpPr>
      <p:pic>
        <p:nvPicPr>
          <p:cNvPr id="40" name="Google Shape;40;p14" descr="A picture of a white UCTech logo" title="UCTech Logo"/>
          <p:cNvPicPr preferRelativeResize="0"/>
          <p:nvPr/>
        </p:nvPicPr>
        <p:blipFill rotWithShape="1">
          <a:blip r:embed="rId2">
            <a:alphaModFix/>
          </a:blip>
          <a:srcRect/>
          <a:stretch/>
        </p:blipFill>
        <p:spPr>
          <a:xfrm>
            <a:off x="3525863" y="1888975"/>
            <a:ext cx="5140276" cy="3080050"/>
          </a:xfrm>
          <a:prstGeom prst="rect">
            <a:avLst/>
          </a:prstGeom>
          <a:noFill/>
          <a:ln>
            <a:noFill/>
          </a:ln>
        </p:spPr>
      </p:pic>
      <p:sp>
        <p:nvSpPr>
          <p:cNvPr id="41" name="Google Shape;41;p14"/>
          <p:cNvSpPr txBox="1"/>
          <p:nvPr/>
        </p:nvSpPr>
        <p:spPr>
          <a:xfrm>
            <a:off x="136150" y="5642200"/>
            <a:ext cx="11813700" cy="1134600"/>
          </a:xfrm>
          <a:prstGeom prst="rect">
            <a:avLst/>
          </a:prstGeom>
          <a:solidFill>
            <a:srgbClr val="3A488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type="twoObj">
  <p:cSld name="TWO_OBJECTS">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526470" y="365126"/>
            <a:ext cx="11139000" cy="5922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2"/>
              </a:buClr>
              <a:buSzPts val="3600"/>
              <a:buFont typeface="Century Gothic"/>
              <a:buNone/>
              <a:defRPr sz="3600" b="1" i="0" u="none" strike="noStrike" cap="none">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5"/>
          <p:cNvSpPr txBox="1">
            <a:spLocks noGrp="1"/>
          </p:cNvSpPr>
          <p:nvPr>
            <p:ph type="body" idx="1"/>
          </p:nvPr>
        </p:nvSpPr>
        <p:spPr>
          <a:xfrm>
            <a:off x="762000" y="1825625"/>
            <a:ext cx="5232300" cy="4351200"/>
          </a:xfrm>
          <a:prstGeom prst="rect">
            <a:avLst/>
          </a:prstGeom>
          <a:noFill/>
          <a:ln>
            <a:noFill/>
          </a:ln>
        </p:spPr>
        <p:txBody>
          <a:bodyPr spcFirstLastPara="1" wrap="square" lIns="91425" tIns="45700" rIns="91425" bIns="45700" anchor="t" anchorCtr="0"/>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5"/>
          <p:cNvSpPr txBox="1">
            <a:spLocks noGrp="1"/>
          </p:cNvSpPr>
          <p:nvPr>
            <p:ph type="body" idx="2"/>
          </p:nvPr>
        </p:nvSpPr>
        <p:spPr>
          <a:xfrm>
            <a:off x="6197600" y="1825625"/>
            <a:ext cx="5225400" cy="4351200"/>
          </a:xfrm>
          <a:prstGeom prst="rect">
            <a:avLst/>
          </a:prstGeom>
          <a:noFill/>
          <a:ln>
            <a:noFill/>
          </a:ln>
        </p:spPr>
        <p:txBody>
          <a:bodyPr spcFirstLastPara="1" wrap="square" lIns="91425" tIns="45700" rIns="91425" bIns="45700" anchor="t" anchorCtr="0"/>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16418" name="Rectangle 2"/>
          <p:cNvSpPr>
            <a:spLocks noGrp="1" noChangeArrowheads="1"/>
          </p:cNvSpPr>
          <p:nvPr>
            <p:ph type="subTitle" idx="1"/>
          </p:nvPr>
        </p:nvSpPr>
        <p:spPr>
          <a:xfrm>
            <a:off x="404284" y="3608388"/>
            <a:ext cx="10955867" cy="1752600"/>
          </a:xfrm>
        </p:spPr>
        <p:txBody>
          <a:bodyPr/>
          <a:lstStyle>
            <a:lvl1pPr marL="0" indent="0">
              <a:buFont typeface="Wingdings" pitchFamily="2" charset="2"/>
              <a:buNone/>
              <a:defRPr>
                <a:solidFill>
                  <a:srgbClr val="CC9900"/>
                </a:solidFill>
              </a:defRPr>
            </a:lvl1pPr>
          </a:lstStyle>
          <a:p>
            <a:pPr lvl="0"/>
            <a:r>
              <a:rPr lang="en-US" noProof="0"/>
              <a:t>Click to edit Master subtitle style</a:t>
            </a:r>
          </a:p>
        </p:txBody>
      </p:sp>
      <p:sp>
        <p:nvSpPr>
          <p:cNvPr id="316420" name="Rectangle 4"/>
          <p:cNvSpPr>
            <a:spLocks noGrp="1" noChangeArrowheads="1"/>
          </p:cNvSpPr>
          <p:nvPr>
            <p:ph type="ctrTitle"/>
          </p:nvPr>
        </p:nvSpPr>
        <p:spPr>
          <a:xfrm>
            <a:off x="387351" y="1951038"/>
            <a:ext cx="10955867" cy="627062"/>
          </a:xfrm>
          <a:extLst/>
        </p:spPr>
        <p:txBody>
          <a:bodyPr lIns="91418" tIns="45710" rIns="91418" bIns="45710"/>
          <a:lstStyle>
            <a:lvl1pPr algn="ctr">
              <a:defRPr sz="2800" b="1">
                <a:solidFill>
                  <a:srgbClr val="0033CC"/>
                </a:solidFill>
                <a:latin typeface="Tahoma" pitchFamily="34" charset="0"/>
                <a:cs typeface="Tahoma" pitchFamily="34" charset="0"/>
              </a:defRPr>
            </a:lvl1pPr>
          </a:lstStyle>
          <a:p>
            <a:pPr lvl="0"/>
            <a:r>
              <a:rPr lang="en-US" noProof="0"/>
              <a:t>Click to edit Master title style</a:t>
            </a:r>
          </a:p>
        </p:txBody>
      </p:sp>
      <p:pic>
        <p:nvPicPr>
          <p:cNvPr id="5" name="Picture 8" descr="UCD_HealthSystem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08" y="6203951"/>
            <a:ext cx="13335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174" y="0"/>
            <a:ext cx="12188825" cy="604838"/>
          </a:xfrm>
          <a:prstGeom prst="rect">
            <a:avLst/>
          </a:prstGeom>
          <a:solidFill>
            <a:srgbClr val="0000CC"/>
          </a:solidFill>
          <a:ln w="9525">
            <a:noFill/>
            <a:miter lim="800000"/>
            <a:headEnd/>
            <a:tailEnd/>
          </a:ln>
        </p:spPr>
        <p:txBody>
          <a:bodyPr wrap="none" lIns="91429" tIns="45715" rIns="91429" bIns="45715" anchor="ctr"/>
          <a:lstStyle/>
          <a:p>
            <a:pPr algn="ctr">
              <a:spcBef>
                <a:spcPct val="0"/>
              </a:spcBef>
              <a:spcAft>
                <a:spcPct val="0"/>
              </a:spcAft>
              <a:buClrTx/>
              <a:buSzTx/>
              <a:buFontTx/>
              <a:buNone/>
              <a:defRPr/>
            </a:pPr>
            <a:endParaRPr lang="en-US" sz="1900" b="1">
              <a:solidFill>
                <a:srgbClr val="FAFAFA"/>
              </a:solidFill>
              <a:latin typeface="Myriad Pro SemiCond" charset="0"/>
            </a:endParaRPr>
          </a:p>
        </p:txBody>
      </p:sp>
      <p:sp>
        <p:nvSpPr>
          <p:cNvPr id="7" name="Rectangle 4"/>
          <p:cNvSpPr>
            <a:spLocks noChangeArrowheads="1"/>
          </p:cNvSpPr>
          <p:nvPr/>
        </p:nvSpPr>
        <p:spPr bwMode="auto">
          <a:xfrm>
            <a:off x="0" y="588962"/>
            <a:ext cx="12192000" cy="96837"/>
          </a:xfrm>
          <a:prstGeom prst="rect">
            <a:avLst/>
          </a:prstGeom>
          <a:solidFill>
            <a:srgbClr val="CC9900"/>
          </a:solidFill>
          <a:ln w="9525">
            <a:noFill/>
            <a:miter lim="800000"/>
            <a:headEnd/>
            <a:tailEnd/>
          </a:ln>
        </p:spPr>
        <p:txBody>
          <a:bodyPr wrap="none" anchor="ctr"/>
          <a:lstStyle/>
          <a:p>
            <a:pPr>
              <a:defRPr/>
            </a:pPr>
            <a:endParaRPr lang="en-US">
              <a:solidFill>
                <a:srgbClr val="FAFAFA"/>
              </a:solidFill>
            </a:endParaRPr>
          </a:p>
        </p:txBody>
      </p:sp>
    </p:spTree>
    <p:extLst>
      <p:ext uri="{BB962C8B-B14F-4D97-AF65-F5344CB8AC3E}">
        <p14:creationId xmlns:p14="http://schemas.microsoft.com/office/powerpoint/2010/main" val="392313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fld id="{86AB553F-A12B-45F4-9AF9-C79ADAE6B37C}" type="slidenum">
              <a:rPr lang="en-US" smtClean="0"/>
              <a:t>‹#›</a:t>
            </a:fld>
            <a:endParaRPr lang="en-US"/>
          </a:p>
        </p:txBody>
      </p:sp>
    </p:spTree>
    <p:extLst>
      <p:ext uri="{BB962C8B-B14F-4D97-AF65-F5344CB8AC3E}">
        <p14:creationId xmlns:p14="http://schemas.microsoft.com/office/powerpoint/2010/main" val="7194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526470" y="365126"/>
            <a:ext cx="11139000" cy="5922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A488C"/>
              </a:buClr>
              <a:buSzPts val="3600"/>
              <a:buFont typeface="Century Gothic"/>
              <a:buNone/>
              <a:defRPr sz="3600" b="1" i="0" u="none" strike="noStrike" cap="none">
                <a:solidFill>
                  <a:srgbClr val="3A488C"/>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52647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8"/>
          <p:cNvSpPr txBox="1"/>
          <p:nvPr/>
        </p:nvSpPr>
        <p:spPr>
          <a:xfrm>
            <a:off x="152400" y="6459142"/>
            <a:ext cx="22989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Century Gothic"/>
                <a:ea typeface="Century Gothic"/>
                <a:cs typeface="Century Gothic"/>
                <a:sym typeface="Century Gothic"/>
              </a:rPr>
              <a:t>Healthcare Informatics</a:t>
            </a:r>
            <a:endParaRPr sz="1400" b="1" i="0" u="none" strike="noStrike" cap="none" dirty="0">
              <a:solidFill>
                <a:srgbClr val="000000"/>
              </a:solidFill>
              <a:latin typeface="Arial"/>
              <a:ea typeface="Arial"/>
              <a:cs typeface="Arial"/>
              <a:sym typeface="Arial"/>
            </a:endParaRPr>
          </a:p>
        </p:txBody>
      </p:sp>
      <p:pic>
        <p:nvPicPr>
          <p:cNvPr id="13" name="Google Shape;13;p8"/>
          <p:cNvPicPr preferRelativeResize="0"/>
          <p:nvPr/>
        </p:nvPicPr>
        <p:blipFill rotWithShape="1">
          <a:blip r:embed="rId8">
            <a:alphaModFix/>
          </a:blip>
          <a:srcRect/>
          <a:stretch/>
        </p:blipFill>
        <p:spPr>
          <a:xfrm>
            <a:off x="10407075" y="5905925"/>
            <a:ext cx="1588876" cy="952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oursera.org/specializations/healthcare-information-literacy-data-analyt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ucdavis.edu/publish/news/newsroom/13275/" TargetMode="External"/><Relationship Id="rId2" Type="http://schemas.openxmlformats.org/officeDocument/2006/relationships/hyperlink" Target="https://health.ucdavis.edu/medicalcenter/quality/recognition.html"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coursera.org/specializations/healthcare-information-literacy-data-analytic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www.epic.com/about"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Assessing Data Quality for Healthcare Analytics:</a:t>
            </a:r>
          </a:p>
        </p:txBody>
      </p:sp>
      <p:sp>
        <p:nvSpPr>
          <p:cNvPr id="3" name="Subtitle 2"/>
          <p:cNvSpPr>
            <a:spLocks noGrp="1"/>
          </p:cNvSpPr>
          <p:nvPr>
            <p:ph type="subTitle" idx="1"/>
          </p:nvPr>
        </p:nvSpPr>
        <p:spPr/>
        <p:txBody>
          <a:bodyPr/>
          <a:lstStyle/>
          <a:p>
            <a:pPr algn="ctr"/>
            <a:r>
              <a:rPr lang="en-US" sz="3200" dirty="0"/>
              <a:t>A Tiered Approach to Secondary Use of EHR Data </a:t>
            </a:r>
          </a:p>
          <a:p>
            <a:endParaRPr lang="en-US" dirty="0"/>
          </a:p>
          <a:p>
            <a:r>
              <a:rPr lang="en-US" dirty="0">
                <a:solidFill>
                  <a:schemeClr val="tx1"/>
                </a:solidFill>
              </a:rPr>
              <a:t>Brian Paciotti, PhD, MS</a:t>
            </a:r>
          </a:p>
          <a:p>
            <a:r>
              <a:rPr lang="en-US" dirty="0">
                <a:solidFill>
                  <a:schemeClr val="tx1"/>
                </a:solidFill>
              </a:rPr>
              <a:t>Douglas Berman, SM</a:t>
            </a:r>
          </a:p>
          <a:p>
            <a:r>
              <a:rPr lang="en-US" dirty="0">
                <a:solidFill>
                  <a:schemeClr val="tx1"/>
                </a:solidFill>
              </a:rPr>
              <a:t>UC Davis Health – IT Health Informatics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                                         </a:t>
            </a:r>
          </a:p>
        </p:txBody>
      </p:sp>
      <p:sp>
        <p:nvSpPr>
          <p:cNvPr id="5" name="Text Placeholder 4">
            <a:extLst>
              <a:ext uri="{FF2B5EF4-FFF2-40B4-BE49-F238E27FC236}">
                <a16:creationId xmlns:a16="http://schemas.microsoft.com/office/drawing/2014/main" id="{51F74DFD-7C52-46EF-A410-2DC505622F14}"/>
              </a:ext>
            </a:extLst>
          </p:cNvPr>
          <p:cNvSpPr>
            <a:spLocks noGrp="1"/>
          </p:cNvSpPr>
          <p:nvPr>
            <p:ph type="body" idx="3"/>
          </p:nvPr>
        </p:nvSpPr>
        <p:spPr/>
        <p:txBody>
          <a:bodyPr/>
          <a:lstStyle/>
          <a:p>
            <a:r>
              <a:rPr lang="en-US" dirty="0"/>
              <a:t>Healthcare Informatics</a:t>
            </a:r>
          </a:p>
        </p:txBody>
      </p:sp>
    </p:spTree>
    <p:extLst>
      <p:ext uri="{BB962C8B-B14F-4D97-AF65-F5344CB8AC3E}">
        <p14:creationId xmlns:p14="http://schemas.microsoft.com/office/powerpoint/2010/main" val="132246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0BC8-8AC9-4446-9642-59127E382F38}"/>
              </a:ext>
            </a:extLst>
          </p:cNvPr>
          <p:cNvSpPr>
            <a:spLocks noGrp="1"/>
          </p:cNvSpPr>
          <p:nvPr>
            <p:ph type="title"/>
          </p:nvPr>
        </p:nvSpPr>
        <p:spPr/>
        <p:txBody>
          <a:bodyPr/>
          <a:lstStyle/>
          <a:p>
            <a:r>
              <a:rPr lang="en-US" dirty="0"/>
              <a:t>For More on UCDH Health Data Provisioning Core and how it supports the learning health system</a:t>
            </a:r>
            <a:br>
              <a:rPr lang="en-US" dirty="0"/>
            </a:br>
            <a:endParaRPr lang="en-US" dirty="0"/>
          </a:p>
        </p:txBody>
      </p:sp>
      <p:sp>
        <p:nvSpPr>
          <p:cNvPr id="3" name="Content Placeholder 2">
            <a:extLst>
              <a:ext uri="{FF2B5EF4-FFF2-40B4-BE49-F238E27FC236}">
                <a16:creationId xmlns:a16="http://schemas.microsoft.com/office/drawing/2014/main" id="{C9C13619-9284-45A1-A104-245CF9EA2879}"/>
              </a:ext>
            </a:extLst>
          </p:cNvPr>
          <p:cNvSpPr>
            <a:spLocks noGrp="1"/>
          </p:cNvSpPr>
          <p:nvPr>
            <p:ph idx="1"/>
          </p:nvPr>
        </p:nvSpPr>
        <p:spPr>
          <a:xfrm>
            <a:off x="765420" y="1664042"/>
            <a:ext cx="10661100" cy="4351200"/>
          </a:xfrm>
        </p:spPr>
        <p:txBody>
          <a:bodyPr/>
          <a:lstStyle/>
          <a:p>
            <a:r>
              <a:rPr lang="en-US" b="1" dirty="0"/>
              <a:t>Enterprise Health Data Provisioning</a:t>
            </a:r>
            <a:endParaRPr lang="en-US" dirty="0"/>
          </a:p>
          <a:p>
            <a:pPr marL="508000" lvl="1" indent="0">
              <a:buNone/>
            </a:pPr>
            <a:endParaRPr lang="en-US" dirty="0"/>
          </a:p>
          <a:p>
            <a:pPr marL="508000" lvl="1" indent="0">
              <a:buNone/>
            </a:pPr>
            <a:r>
              <a:rPr lang="en-US" dirty="0"/>
              <a:t>Kent Anderson, Dr Jason Adams </a:t>
            </a:r>
          </a:p>
          <a:p>
            <a:pPr marL="508000" lvl="1" indent="0">
              <a:buNone/>
            </a:pPr>
            <a:endParaRPr lang="en-US" dirty="0"/>
          </a:p>
          <a:p>
            <a:pPr marL="508000" lvl="1" indent="0">
              <a:buNone/>
            </a:pPr>
            <a:r>
              <a:rPr lang="en-US" dirty="0"/>
              <a:t>Tomorrow (Wednesday) 2:00 – 2:45 </a:t>
            </a:r>
          </a:p>
          <a:p>
            <a:pPr marL="533400" lvl="1" indent="0">
              <a:buNone/>
            </a:pPr>
            <a:endParaRPr lang="en-US" sz="1800" dirty="0"/>
          </a:p>
          <a:p>
            <a:pPr marL="0" indent="0">
              <a:buNone/>
            </a:pPr>
            <a:endParaRPr lang="en-US" sz="2000" dirty="0"/>
          </a:p>
        </p:txBody>
      </p:sp>
    </p:spTree>
    <p:extLst>
      <p:ext uri="{BB962C8B-B14F-4D97-AF65-F5344CB8AC3E}">
        <p14:creationId xmlns:p14="http://schemas.microsoft.com/office/powerpoint/2010/main" val="171539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2B708F-8197-4677-85B7-4B6F841F0BF5}"/>
              </a:ext>
            </a:extLst>
          </p:cNvPr>
          <p:cNvSpPr>
            <a:spLocks noGrp="1"/>
          </p:cNvSpPr>
          <p:nvPr>
            <p:ph type="title"/>
          </p:nvPr>
        </p:nvSpPr>
        <p:spPr>
          <a:xfrm>
            <a:off x="838200" y="732441"/>
            <a:ext cx="10515600" cy="590931"/>
          </a:xfrm>
        </p:spPr>
        <p:txBody>
          <a:bodyPr/>
          <a:lstStyle/>
          <a:p>
            <a:pPr lvl="0"/>
            <a:r>
              <a:rPr lang="en-US" dirty="0"/>
              <a:t>Partnership for Data Curation</a:t>
            </a:r>
          </a:p>
        </p:txBody>
      </p:sp>
      <p:sp>
        <p:nvSpPr>
          <p:cNvPr id="6" name="Thought Bubble: Cloud 5">
            <a:extLst>
              <a:ext uri="{FF2B5EF4-FFF2-40B4-BE49-F238E27FC236}">
                <a16:creationId xmlns:a16="http://schemas.microsoft.com/office/drawing/2014/main" id="{5809C216-3BB1-48B3-A35D-CB1A258D5475}"/>
              </a:ext>
            </a:extLst>
          </p:cNvPr>
          <p:cNvSpPr/>
          <p:nvPr/>
        </p:nvSpPr>
        <p:spPr>
          <a:xfrm rot="18700672">
            <a:off x="5650425" y="1940823"/>
            <a:ext cx="2117999" cy="1018305"/>
          </a:xfrm>
          <a:prstGeom prst="cloudCallout">
            <a:avLst>
              <a:gd name="adj1" fmla="val -23877"/>
              <a:gd name="adj2" fmla="val 99077"/>
            </a:avLst>
          </a:prstGeom>
          <a:solidFill>
            <a:srgbClr val="6DD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150" dirty="0"/>
              <a:t>Knowledge</a:t>
            </a:r>
          </a:p>
        </p:txBody>
      </p:sp>
      <p:sp>
        <p:nvSpPr>
          <p:cNvPr id="7" name="Thought Bubble: Cloud 6">
            <a:extLst>
              <a:ext uri="{FF2B5EF4-FFF2-40B4-BE49-F238E27FC236}">
                <a16:creationId xmlns:a16="http://schemas.microsoft.com/office/drawing/2014/main" id="{BBA14E49-5EEF-4A02-B8D1-5C829265044A}"/>
              </a:ext>
            </a:extLst>
          </p:cNvPr>
          <p:cNvSpPr/>
          <p:nvPr/>
        </p:nvSpPr>
        <p:spPr>
          <a:xfrm rot="3249992">
            <a:off x="3378561" y="2128925"/>
            <a:ext cx="2211879" cy="941139"/>
          </a:xfrm>
          <a:prstGeom prst="cloudCallout">
            <a:avLst>
              <a:gd name="adj1" fmla="val 27849"/>
              <a:gd name="adj2" fmla="val 103790"/>
            </a:avLst>
          </a:prstGeom>
          <a:solidFill>
            <a:srgbClr val="6DD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150" dirty="0"/>
              <a:t>Knowledge</a:t>
            </a:r>
          </a:p>
        </p:txBody>
      </p:sp>
      <p:cxnSp>
        <p:nvCxnSpPr>
          <p:cNvPr id="9" name="Straight Connector 8">
            <a:extLst>
              <a:ext uri="{FF2B5EF4-FFF2-40B4-BE49-F238E27FC236}">
                <a16:creationId xmlns:a16="http://schemas.microsoft.com/office/drawing/2014/main" id="{05AC7C7E-7C96-4923-B9B8-3C2EBA4614BA}"/>
              </a:ext>
            </a:extLst>
          </p:cNvPr>
          <p:cNvCxnSpPr>
            <a:cxnSpLocks/>
          </p:cNvCxnSpPr>
          <p:nvPr/>
        </p:nvCxnSpPr>
        <p:spPr>
          <a:xfrm>
            <a:off x="3398263" y="2411300"/>
            <a:ext cx="1274052" cy="1678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83772E-AB9A-43FE-A231-1A205EAF73FB}"/>
              </a:ext>
            </a:extLst>
          </p:cNvPr>
          <p:cNvCxnSpPr>
            <a:cxnSpLocks/>
          </p:cNvCxnSpPr>
          <p:nvPr/>
        </p:nvCxnSpPr>
        <p:spPr>
          <a:xfrm flipH="1">
            <a:off x="4369868" y="4072721"/>
            <a:ext cx="302680" cy="1004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EF8810-4FC0-47B0-AF26-B18E6F43B8EB}"/>
              </a:ext>
            </a:extLst>
          </p:cNvPr>
          <p:cNvCxnSpPr>
            <a:cxnSpLocks/>
          </p:cNvCxnSpPr>
          <p:nvPr/>
        </p:nvCxnSpPr>
        <p:spPr>
          <a:xfrm flipH="1">
            <a:off x="6268265" y="2233443"/>
            <a:ext cx="1526209" cy="1715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B08FC0-AF9E-4A30-A20E-975ABB955538}"/>
              </a:ext>
            </a:extLst>
          </p:cNvPr>
          <p:cNvCxnSpPr>
            <a:cxnSpLocks/>
          </p:cNvCxnSpPr>
          <p:nvPr/>
        </p:nvCxnSpPr>
        <p:spPr>
          <a:xfrm>
            <a:off x="6268265" y="3951717"/>
            <a:ext cx="419390" cy="1021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Graphic 36" descr="Doctor">
            <a:extLst>
              <a:ext uri="{FF2B5EF4-FFF2-40B4-BE49-F238E27FC236}">
                <a16:creationId xmlns:a16="http://schemas.microsoft.com/office/drawing/2014/main" id="{B8146881-E099-4D05-90DC-060ABC1C5A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6718" y="3512266"/>
            <a:ext cx="1473442" cy="1473442"/>
          </a:xfrm>
          <a:prstGeom prst="rect">
            <a:avLst/>
          </a:prstGeom>
        </p:spPr>
      </p:pic>
      <p:pic>
        <p:nvPicPr>
          <p:cNvPr id="39" name="Graphic 38" descr="Programmer">
            <a:extLst>
              <a:ext uri="{FF2B5EF4-FFF2-40B4-BE49-F238E27FC236}">
                <a16:creationId xmlns:a16="http://schemas.microsoft.com/office/drawing/2014/main" id="{6BB8E710-03A9-49DE-BB68-FF7F5D80E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67929" y="3388579"/>
            <a:ext cx="1473442" cy="1473442"/>
          </a:xfrm>
          <a:prstGeom prst="rect">
            <a:avLst/>
          </a:prstGeom>
        </p:spPr>
      </p:pic>
      <p:cxnSp>
        <p:nvCxnSpPr>
          <p:cNvPr id="42" name="Straight Arrow Connector 41">
            <a:extLst>
              <a:ext uri="{FF2B5EF4-FFF2-40B4-BE49-F238E27FC236}">
                <a16:creationId xmlns:a16="http://schemas.microsoft.com/office/drawing/2014/main" id="{6552FF63-CFA3-4BEF-8571-F6A1AF1F0283}"/>
              </a:ext>
            </a:extLst>
          </p:cNvPr>
          <p:cNvCxnSpPr>
            <a:cxnSpLocks/>
          </p:cNvCxnSpPr>
          <p:nvPr/>
        </p:nvCxnSpPr>
        <p:spPr>
          <a:xfrm>
            <a:off x="4593969" y="1614075"/>
            <a:ext cx="846141" cy="1199179"/>
          </a:xfrm>
          <a:prstGeom prst="straightConnector1">
            <a:avLst/>
          </a:prstGeom>
          <a:ln w="889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FBFB26B-6E01-42FA-A2D0-3731DD3ED0D3}"/>
              </a:ext>
            </a:extLst>
          </p:cNvPr>
          <p:cNvCxnSpPr>
            <a:cxnSpLocks/>
          </p:cNvCxnSpPr>
          <p:nvPr/>
        </p:nvCxnSpPr>
        <p:spPr>
          <a:xfrm>
            <a:off x="5440110" y="2797328"/>
            <a:ext cx="0" cy="2138296"/>
          </a:xfrm>
          <a:prstGeom prst="straightConnector1">
            <a:avLst/>
          </a:prstGeom>
          <a:ln w="889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7A1A0DF-4F7D-4001-A9B3-753A24238ABD}"/>
              </a:ext>
            </a:extLst>
          </p:cNvPr>
          <p:cNvCxnSpPr>
            <a:cxnSpLocks/>
          </p:cNvCxnSpPr>
          <p:nvPr/>
        </p:nvCxnSpPr>
        <p:spPr>
          <a:xfrm flipH="1">
            <a:off x="5440111" y="1608682"/>
            <a:ext cx="867695" cy="1204572"/>
          </a:xfrm>
          <a:prstGeom prst="straightConnector1">
            <a:avLst/>
          </a:prstGeom>
          <a:ln w="889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38C18A2-E0BA-4F33-AC63-92AB1B60E8EC}"/>
              </a:ext>
            </a:extLst>
          </p:cNvPr>
          <p:cNvSpPr txBox="1"/>
          <p:nvPr/>
        </p:nvSpPr>
        <p:spPr>
          <a:xfrm rot="5400000">
            <a:off x="4866042" y="3892398"/>
            <a:ext cx="1443024" cy="338554"/>
          </a:xfrm>
          <a:prstGeom prst="rect">
            <a:avLst/>
          </a:prstGeom>
          <a:noFill/>
        </p:spPr>
        <p:txBody>
          <a:bodyPr wrap="none" rtlCol="0">
            <a:spAutoFit/>
          </a:bodyPr>
          <a:lstStyle/>
          <a:p>
            <a:r>
              <a:rPr lang="en-US" sz="1600" b="1" spc="300" dirty="0"/>
              <a:t>Inference</a:t>
            </a:r>
          </a:p>
        </p:txBody>
      </p:sp>
      <p:sp>
        <p:nvSpPr>
          <p:cNvPr id="52" name="TextBox 51">
            <a:extLst>
              <a:ext uri="{FF2B5EF4-FFF2-40B4-BE49-F238E27FC236}">
                <a16:creationId xmlns:a16="http://schemas.microsoft.com/office/drawing/2014/main" id="{BA08D003-292D-4727-B440-A553A017BAB8}"/>
              </a:ext>
            </a:extLst>
          </p:cNvPr>
          <p:cNvSpPr txBox="1"/>
          <p:nvPr/>
        </p:nvSpPr>
        <p:spPr>
          <a:xfrm rot="3201548">
            <a:off x="4077686" y="1768966"/>
            <a:ext cx="1653017" cy="461665"/>
          </a:xfrm>
          <a:prstGeom prst="rect">
            <a:avLst/>
          </a:prstGeom>
          <a:noFill/>
        </p:spPr>
        <p:txBody>
          <a:bodyPr wrap="none" rtlCol="0">
            <a:spAutoFit/>
          </a:bodyPr>
          <a:lstStyle/>
          <a:p>
            <a:r>
              <a:rPr lang="en-US" sz="2400" b="1" dirty="0"/>
              <a:t>Validation</a:t>
            </a:r>
            <a:endParaRPr lang="en-US" b="1" dirty="0"/>
          </a:p>
        </p:txBody>
      </p:sp>
      <p:sp>
        <p:nvSpPr>
          <p:cNvPr id="53" name="TextBox 52">
            <a:extLst>
              <a:ext uri="{FF2B5EF4-FFF2-40B4-BE49-F238E27FC236}">
                <a16:creationId xmlns:a16="http://schemas.microsoft.com/office/drawing/2014/main" id="{792B1A46-9802-482D-9E18-96765E7AA49C}"/>
              </a:ext>
            </a:extLst>
          </p:cNvPr>
          <p:cNvSpPr txBox="1"/>
          <p:nvPr/>
        </p:nvSpPr>
        <p:spPr>
          <a:xfrm rot="18317057">
            <a:off x="5190008" y="1725563"/>
            <a:ext cx="1706413" cy="461665"/>
          </a:xfrm>
          <a:prstGeom prst="rect">
            <a:avLst/>
          </a:prstGeom>
          <a:noFill/>
        </p:spPr>
        <p:txBody>
          <a:bodyPr wrap="square" rtlCol="0">
            <a:spAutoFit/>
          </a:bodyPr>
          <a:lstStyle/>
          <a:p>
            <a:r>
              <a:rPr lang="en-US" sz="2400" b="1" dirty="0"/>
              <a:t>Validation</a:t>
            </a:r>
            <a:endParaRPr lang="en-US" sz="1600" b="1" dirty="0"/>
          </a:p>
        </p:txBody>
      </p:sp>
      <p:sp>
        <p:nvSpPr>
          <p:cNvPr id="54" name="TextBox 53">
            <a:extLst>
              <a:ext uri="{FF2B5EF4-FFF2-40B4-BE49-F238E27FC236}">
                <a16:creationId xmlns:a16="http://schemas.microsoft.com/office/drawing/2014/main" id="{2F12B3EC-A490-40C7-8C0C-6A49F0B8BCD1}"/>
              </a:ext>
            </a:extLst>
          </p:cNvPr>
          <p:cNvSpPr txBox="1"/>
          <p:nvPr/>
        </p:nvSpPr>
        <p:spPr>
          <a:xfrm>
            <a:off x="4983035" y="1362260"/>
            <a:ext cx="944489" cy="523220"/>
          </a:xfrm>
          <a:prstGeom prst="rect">
            <a:avLst/>
          </a:prstGeom>
          <a:noFill/>
        </p:spPr>
        <p:txBody>
          <a:bodyPr wrap="none" rtlCol="0">
            <a:spAutoFit/>
          </a:bodyPr>
          <a:lstStyle/>
          <a:p>
            <a:r>
              <a:rPr lang="en-US" sz="2800" dirty="0"/>
              <a:t>Data</a:t>
            </a:r>
            <a:endParaRPr lang="en-US" sz="1600" dirty="0"/>
          </a:p>
        </p:txBody>
      </p:sp>
      <p:sp>
        <p:nvSpPr>
          <p:cNvPr id="56" name="TextBox 55">
            <a:extLst>
              <a:ext uri="{FF2B5EF4-FFF2-40B4-BE49-F238E27FC236}">
                <a16:creationId xmlns:a16="http://schemas.microsoft.com/office/drawing/2014/main" id="{235E5D70-F6E4-4BDF-8766-67340B2190D0}"/>
              </a:ext>
            </a:extLst>
          </p:cNvPr>
          <p:cNvSpPr txBox="1"/>
          <p:nvPr/>
        </p:nvSpPr>
        <p:spPr>
          <a:xfrm>
            <a:off x="7941371" y="3507904"/>
            <a:ext cx="2564357" cy="1569660"/>
          </a:xfrm>
          <a:prstGeom prst="rect">
            <a:avLst/>
          </a:prstGeom>
          <a:noFill/>
        </p:spPr>
        <p:txBody>
          <a:bodyPr wrap="square" rtlCol="0">
            <a:spAutoFit/>
          </a:bodyPr>
          <a:lstStyle/>
          <a:p>
            <a:r>
              <a:rPr lang="en-US" sz="3200" dirty="0"/>
              <a:t>Clinically  Literate Technologist</a:t>
            </a:r>
          </a:p>
        </p:txBody>
      </p:sp>
      <p:sp>
        <p:nvSpPr>
          <p:cNvPr id="57" name="TextBox 56">
            <a:extLst>
              <a:ext uri="{FF2B5EF4-FFF2-40B4-BE49-F238E27FC236}">
                <a16:creationId xmlns:a16="http://schemas.microsoft.com/office/drawing/2014/main" id="{34258D8E-2173-4A8D-B967-BF2E77F4586F}"/>
              </a:ext>
            </a:extLst>
          </p:cNvPr>
          <p:cNvSpPr txBox="1"/>
          <p:nvPr/>
        </p:nvSpPr>
        <p:spPr>
          <a:xfrm>
            <a:off x="1031153" y="3507904"/>
            <a:ext cx="2205337" cy="1569660"/>
          </a:xfrm>
          <a:prstGeom prst="rect">
            <a:avLst/>
          </a:prstGeom>
          <a:noFill/>
        </p:spPr>
        <p:txBody>
          <a:bodyPr wrap="square" rtlCol="0">
            <a:spAutoFit/>
          </a:bodyPr>
          <a:lstStyle/>
          <a:p>
            <a:pPr algn="r"/>
            <a:r>
              <a:rPr lang="en-US" sz="3200" dirty="0"/>
              <a:t>Data   Literate Clinician</a:t>
            </a:r>
          </a:p>
        </p:txBody>
      </p:sp>
      <p:sp>
        <p:nvSpPr>
          <p:cNvPr id="58" name="TextBox 57">
            <a:extLst>
              <a:ext uri="{FF2B5EF4-FFF2-40B4-BE49-F238E27FC236}">
                <a16:creationId xmlns:a16="http://schemas.microsoft.com/office/drawing/2014/main" id="{E77DB486-1C65-41C2-A718-E2FF35551623}"/>
              </a:ext>
            </a:extLst>
          </p:cNvPr>
          <p:cNvSpPr txBox="1"/>
          <p:nvPr/>
        </p:nvSpPr>
        <p:spPr>
          <a:xfrm>
            <a:off x="4800854" y="4930011"/>
            <a:ext cx="1287532" cy="461665"/>
          </a:xfrm>
          <a:prstGeom prst="rect">
            <a:avLst/>
          </a:prstGeom>
          <a:noFill/>
        </p:spPr>
        <p:txBody>
          <a:bodyPr wrap="none" rtlCol="0">
            <a:spAutoFit/>
          </a:bodyPr>
          <a:lstStyle/>
          <a:p>
            <a:r>
              <a:rPr lang="en-US" sz="2400" dirty="0"/>
              <a:t>Meaning</a:t>
            </a:r>
          </a:p>
        </p:txBody>
      </p:sp>
      <p:cxnSp>
        <p:nvCxnSpPr>
          <p:cNvPr id="59" name="Straight Arrow Connector 58">
            <a:extLst>
              <a:ext uri="{FF2B5EF4-FFF2-40B4-BE49-F238E27FC236}">
                <a16:creationId xmlns:a16="http://schemas.microsoft.com/office/drawing/2014/main" id="{87897ECC-61E3-4610-9656-8EAE2735FB8F}"/>
              </a:ext>
            </a:extLst>
          </p:cNvPr>
          <p:cNvCxnSpPr>
            <a:cxnSpLocks/>
          </p:cNvCxnSpPr>
          <p:nvPr/>
        </p:nvCxnSpPr>
        <p:spPr>
          <a:xfrm>
            <a:off x="5444587" y="5335555"/>
            <a:ext cx="0" cy="383072"/>
          </a:xfrm>
          <a:prstGeom prst="straightConnector1">
            <a:avLst/>
          </a:prstGeom>
          <a:ln w="889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DF7EB6-D60F-473B-BFE0-2C4D9176B7CF}"/>
              </a:ext>
            </a:extLst>
          </p:cNvPr>
          <p:cNvSpPr txBox="1"/>
          <p:nvPr/>
        </p:nvSpPr>
        <p:spPr>
          <a:xfrm>
            <a:off x="4746391" y="5686399"/>
            <a:ext cx="1391086" cy="461665"/>
          </a:xfrm>
          <a:prstGeom prst="rect">
            <a:avLst/>
          </a:prstGeom>
          <a:noFill/>
        </p:spPr>
        <p:txBody>
          <a:bodyPr wrap="none" rtlCol="0">
            <a:spAutoFit/>
          </a:bodyPr>
          <a:lstStyle/>
          <a:p>
            <a:r>
              <a:rPr lang="en-US" sz="2400" dirty="0"/>
              <a:t>Discovery</a:t>
            </a:r>
          </a:p>
        </p:txBody>
      </p:sp>
    </p:spTree>
    <p:extLst>
      <p:ext uri="{BB962C8B-B14F-4D97-AF65-F5344CB8AC3E}">
        <p14:creationId xmlns:p14="http://schemas.microsoft.com/office/powerpoint/2010/main" val="93967406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97AF-AAC7-4B8E-9525-44090FAFD4D7}"/>
              </a:ext>
            </a:extLst>
          </p:cNvPr>
          <p:cNvSpPr>
            <a:spLocks noGrp="1"/>
          </p:cNvSpPr>
          <p:nvPr>
            <p:ph type="title"/>
          </p:nvPr>
        </p:nvSpPr>
        <p:spPr/>
        <p:txBody>
          <a:bodyPr/>
          <a:lstStyle/>
          <a:p>
            <a:r>
              <a:rPr lang="en-US" spc="-150" dirty="0"/>
              <a:t>We aim to validate data that supports our analyses</a:t>
            </a:r>
          </a:p>
        </p:txBody>
      </p:sp>
      <p:sp>
        <p:nvSpPr>
          <p:cNvPr id="3" name="Text Placeholder 2">
            <a:extLst>
              <a:ext uri="{FF2B5EF4-FFF2-40B4-BE49-F238E27FC236}">
                <a16:creationId xmlns:a16="http://schemas.microsoft.com/office/drawing/2014/main" id="{75141F69-C98D-4475-84D4-C527C9B424E9}"/>
              </a:ext>
            </a:extLst>
          </p:cNvPr>
          <p:cNvSpPr>
            <a:spLocks noGrp="1"/>
          </p:cNvSpPr>
          <p:nvPr>
            <p:ph type="body" idx="1"/>
          </p:nvPr>
        </p:nvSpPr>
        <p:spPr/>
        <p:txBody>
          <a:bodyPr/>
          <a:lstStyle/>
          <a:p>
            <a:r>
              <a:rPr lang="en-US" dirty="0"/>
              <a:t>Through curation we ensure the data we deliver for a particular analysis consistently: </a:t>
            </a:r>
          </a:p>
          <a:p>
            <a:pPr lvl="1"/>
            <a:r>
              <a:rPr lang="en-US" dirty="0"/>
              <a:t>Supports appropriate inferences over time</a:t>
            </a:r>
          </a:p>
          <a:p>
            <a:pPr lvl="1"/>
            <a:r>
              <a:rPr lang="en-US" dirty="0"/>
              <a:t>Supports appropriate inferences across patients</a:t>
            </a:r>
          </a:p>
          <a:p>
            <a:pPr lvl="1"/>
            <a:r>
              <a:rPr lang="en-US" dirty="0"/>
              <a:t>Supports appropriate inferences across care environments (clinics, wards, hospitals, health systems)</a:t>
            </a:r>
          </a:p>
          <a:p>
            <a:pPr lvl="1"/>
            <a:r>
              <a:rPr lang="en-US" dirty="0"/>
              <a:t>Supports appropriate inferences across providers</a:t>
            </a:r>
          </a:p>
          <a:p>
            <a:pPr lvl="1"/>
            <a:endParaRPr lang="en-US" dirty="0"/>
          </a:p>
          <a:p>
            <a:pPr marL="533400" lvl="1" indent="0">
              <a:buNone/>
            </a:pPr>
            <a:r>
              <a:rPr lang="en-US" dirty="0"/>
              <a:t>Data can be validated for specific analyses</a:t>
            </a:r>
          </a:p>
        </p:txBody>
      </p:sp>
    </p:spTree>
    <p:extLst>
      <p:ext uri="{BB962C8B-B14F-4D97-AF65-F5344CB8AC3E}">
        <p14:creationId xmlns:p14="http://schemas.microsoft.com/office/powerpoint/2010/main" val="201711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Clinical Data are Stored</a:t>
            </a:r>
          </a:p>
        </p:txBody>
      </p:sp>
      <p:sp>
        <p:nvSpPr>
          <p:cNvPr id="3" name="Content Placeholder 2"/>
          <p:cNvSpPr>
            <a:spLocks noGrp="1"/>
          </p:cNvSpPr>
          <p:nvPr>
            <p:ph idx="1"/>
          </p:nvPr>
        </p:nvSpPr>
        <p:spPr>
          <a:xfrm>
            <a:off x="179916" y="928686"/>
            <a:ext cx="4954791" cy="5564188"/>
          </a:xfrm>
        </p:spPr>
        <p:txBody>
          <a:bodyPr>
            <a:normAutofit fontScale="92500" lnSpcReduction="20000"/>
          </a:bodyPr>
          <a:lstStyle/>
          <a:p>
            <a:r>
              <a:rPr lang="en-US" dirty="0"/>
              <a:t>Data in Epic is stored in a hierarchical  database called Chronicles</a:t>
            </a:r>
          </a:p>
          <a:p>
            <a:pPr lvl="1"/>
            <a:r>
              <a:rPr lang="en-US" dirty="0"/>
              <a:t>The hierarchy is appropriate operationally</a:t>
            </a:r>
          </a:p>
          <a:p>
            <a:pPr lvl="2"/>
            <a:r>
              <a:rPr lang="en-US" dirty="0"/>
              <a:t>It maintains each datum collected with related data in context of the clinical workflows. </a:t>
            </a:r>
          </a:p>
          <a:p>
            <a:pPr lvl="2"/>
            <a:r>
              <a:rPr lang="en-US" dirty="0"/>
              <a:t>It quickly stores and retrieves information as it is accessed in a clinical environment</a:t>
            </a:r>
          </a:p>
          <a:p>
            <a:pPr lvl="1"/>
            <a:r>
              <a:rPr lang="en-US" dirty="0"/>
              <a:t>Hierarchical databases are problematic for analyses</a:t>
            </a:r>
          </a:p>
          <a:p>
            <a:pPr lvl="2"/>
            <a:r>
              <a:rPr lang="en-US" dirty="0"/>
              <a:t>It is very slow to search encounters for large number of patients </a:t>
            </a:r>
          </a:p>
          <a:p>
            <a:pPr lvl="2"/>
            <a:r>
              <a:rPr lang="en-US" dirty="0"/>
              <a:t>Tools for working with Hierarchical databases are limited </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83" y="970899"/>
            <a:ext cx="6094229" cy="304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6451569" y="4098399"/>
            <a:ext cx="5243014" cy="2737901"/>
          </a:xfrm>
          <a:prstGeom prst="rect">
            <a:avLst/>
          </a:prstGeom>
        </p:spPr>
      </p:pic>
    </p:spTree>
    <p:extLst>
      <p:ext uri="{BB962C8B-B14F-4D97-AF65-F5344CB8AC3E}">
        <p14:creationId xmlns:p14="http://schemas.microsoft.com/office/powerpoint/2010/main" val="65407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Epic’s solution: a Normalized Relational Database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170" y="1597634"/>
            <a:ext cx="6387300" cy="366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4D7766E9-DBF7-49BE-A2A5-9FC773120902}"/>
              </a:ext>
            </a:extLst>
          </p:cNvPr>
          <p:cNvSpPr txBox="1">
            <a:spLocks/>
          </p:cNvSpPr>
          <p:nvPr/>
        </p:nvSpPr>
        <p:spPr>
          <a:xfrm>
            <a:off x="179916" y="1055429"/>
            <a:ext cx="4954791" cy="5137136"/>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Designed to facilitate reporting and analytics for populations, clinic and financial reporting </a:t>
            </a:r>
          </a:p>
          <a:p>
            <a:pPr lvl="1"/>
            <a:r>
              <a:rPr lang="en-US" dirty="0"/>
              <a:t>Supported by many standard tools</a:t>
            </a:r>
          </a:p>
          <a:p>
            <a:pPr lvl="1"/>
            <a:r>
              <a:rPr lang="en-US" dirty="0"/>
              <a:t>Enables quick retrieval, summarization and comparison of events across encounters, patients, providers, hospitals, </a:t>
            </a:r>
            <a:r>
              <a:rPr lang="en-US" dirty="0" err="1"/>
              <a:t>etc</a:t>
            </a:r>
            <a:endParaRPr lang="en-US" dirty="0"/>
          </a:p>
          <a:p>
            <a:pPr lvl="1"/>
            <a:r>
              <a:rPr lang="en-US" dirty="0"/>
              <a:t>Removed from its context in the hierarchy we must be cautious that we are summarizing or comparing comparable things.</a:t>
            </a:r>
          </a:p>
          <a:p>
            <a:endParaRPr lang="en-US" dirty="0"/>
          </a:p>
        </p:txBody>
      </p:sp>
    </p:spTree>
    <p:extLst>
      <p:ext uri="{BB962C8B-B14F-4D97-AF65-F5344CB8AC3E}">
        <p14:creationId xmlns:p14="http://schemas.microsoft.com/office/powerpoint/2010/main" val="233301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940" y="384025"/>
            <a:ext cx="11139000" cy="594300"/>
          </a:xfrm>
        </p:spPr>
        <p:txBody>
          <a:bodyPr/>
          <a:lstStyle/>
          <a:p>
            <a:r>
              <a:rPr lang="en-US" dirty="0"/>
              <a:t>Context: Asking Questions about Data Origins</a:t>
            </a:r>
          </a:p>
        </p:txBody>
      </p:sp>
      <p:sp>
        <p:nvSpPr>
          <p:cNvPr id="3" name="Content Placeholder 2"/>
          <p:cNvSpPr>
            <a:spLocks noGrp="1"/>
          </p:cNvSpPr>
          <p:nvPr>
            <p:ph idx="1"/>
          </p:nvPr>
        </p:nvSpPr>
        <p:spPr>
          <a:xfrm>
            <a:off x="762000" y="1090246"/>
            <a:ext cx="10661100" cy="5086579"/>
          </a:xfrm>
        </p:spPr>
        <p:txBody>
          <a:bodyPr>
            <a:normAutofit fontScale="62500" lnSpcReduction="20000"/>
          </a:bodyPr>
          <a:lstStyle/>
          <a:p>
            <a:pPr marL="50800" indent="0">
              <a:buNone/>
            </a:pPr>
            <a:r>
              <a:rPr lang="en-US" b="0" dirty="0"/>
              <a:t>When data is removed from the its original context we need to ask questions like:</a:t>
            </a:r>
          </a:p>
          <a:p>
            <a:pPr marL="50800" indent="0">
              <a:buNone/>
            </a:pPr>
            <a:r>
              <a:rPr lang="en-US" b="0" dirty="0"/>
              <a:t> </a:t>
            </a:r>
          </a:p>
          <a:p>
            <a:r>
              <a:rPr lang="en-US" b="0" dirty="0"/>
              <a:t>What does the data entry form indicate the data means?   </a:t>
            </a:r>
          </a:p>
          <a:p>
            <a:r>
              <a:rPr lang="en-US" b="0" dirty="0"/>
              <a:t>Considering the clinician, the nurse, the practitioner, who is entering the information at the point of care into the electronic health record?  </a:t>
            </a:r>
          </a:p>
          <a:p>
            <a:r>
              <a:rPr lang="en-US" b="0" dirty="0"/>
              <a:t>What did that person have in mind when they stored this information? </a:t>
            </a:r>
          </a:p>
          <a:p>
            <a:r>
              <a:rPr lang="en-US" b="0" dirty="0"/>
              <a:t> Is it consistent across data entry personnel?  Is it consistent across units, departments, organizations?  We need to consider these contextual questions to effectively aggregate data and transform it from raw data into information. </a:t>
            </a:r>
          </a:p>
          <a:p>
            <a:r>
              <a:rPr lang="en-US" b="0" dirty="0"/>
              <a:t>What was the context of any transformation that may have occurred to this data? </a:t>
            </a:r>
          </a:p>
          <a:p>
            <a:r>
              <a:rPr lang="en-US" b="0" dirty="0"/>
              <a:t>Did it arrive in the electronic health record fully complete, well understood, documented, and a data dictionary existed to transform this information. Or did somebody need to spend some time transforming this information? </a:t>
            </a:r>
          </a:p>
          <a:p>
            <a:r>
              <a:rPr lang="en-US" b="0" dirty="0"/>
              <a:t> Could a system have transformed this information into some other format?  What is the context of any interpretation that might have occurred to this data? Assuming the data was created in an electronic format, did it stay that way throughout the course of acquisition into storage aggregation and analysis, or did some inferences need to be imposed on this information to retain the understanding of the data we have?</a:t>
            </a:r>
          </a:p>
          <a:p>
            <a:endParaRPr lang="en-US" dirty="0"/>
          </a:p>
        </p:txBody>
      </p:sp>
    </p:spTree>
    <p:extLst>
      <p:ext uri="{BB962C8B-B14F-4D97-AF65-F5344CB8AC3E}">
        <p14:creationId xmlns:p14="http://schemas.microsoft.com/office/powerpoint/2010/main" val="17672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Everything is Concept – Analytics Moves Data to Conceptual Representation </a:t>
            </a:r>
          </a:p>
        </p:txBody>
      </p:sp>
      <p:sp>
        <p:nvSpPr>
          <p:cNvPr id="3" name="Content Placeholder 2"/>
          <p:cNvSpPr>
            <a:spLocks noGrp="1"/>
          </p:cNvSpPr>
          <p:nvPr>
            <p:ph idx="1"/>
          </p:nvPr>
        </p:nvSpPr>
        <p:spPr>
          <a:xfrm>
            <a:off x="404284" y="1519032"/>
            <a:ext cx="4701870" cy="4747331"/>
          </a:xfrm>
        </p:spPr>
        <p:txBody>
          <a:bodyPr/>
          <a:lstStyle/>
          <a:p>
            <a:r>
              <a:rPr lang="en-US" sz="2400" dirty="0"/>
              <a:t>Ontologies (theories) that describe </a:t>
            </a:r>
            <a:r>
              <a:rPr lang="en-US" sz="2400" u="sng" dirty="0"/>
              <a:t>problems</a:t>
            </a:r>
            <a:r>
              <a:rPr lang="en-US" sz="2400" dirty="0"/>
              <a:t> and </a:t>
            </a:r>
            <a:r>
              <a:rPr lang="en-US" sz="2400" u="sng" dirty="0"/>
              <a:t>solutions</a:t>
            </a:r>
            <a:r>
              <a:rPr lang="en-US" sz="2400" dirty="0"/>
              <a:t> are based on defined concepts and their relationship </a:t>
            </a:r>
          </a:p>
          <a:p>
            <a:r>
              <a:rPr lang="en-US" sz="2400" dirty="0"/>
              <a:t>All analytical projects start with concepts!</a:t>
            </a:r>
          </a:p>
          <a:p>
            <a:r>
              <a:rPr lang="en-US" sz="2400" dirty="0"/>
              <a:t>Analytic projects seek data to represent concepts. But EHR data in itself is often extremely variable over time, across medical specialties, clinicians, etc. </a:t>
            </a:r>
          </a:p>
          <a:p>
            <a:endParaRPr lang="en-US" sz="2400" dirty="0"/>
          </a:p>
        </p:txBody>
      </p:sp>
      <p:pic>
        <p:nvPicPr>
          <p:cNvPr id="4" name="Picture 3"/>
          <p:cNvPicPr>
            <a:picLocks noChangeAspect="1"/>
          </p:cNvPicPr>
          <p:nvPr/>
        </p:nvPicPr>
        <p:blipFill>
          <a:blip r:embed="rId2"/>
          <a:stretch>
            <a:fillRect/>
          </a:stretch>
        </p:blipFill>
        <p:spPr>
          <a:xfrm>
            <a:off x="5201731" y="1501339"/>
            <a:ext cx="5520426" cy="4387376"/>
          </a:xfrm>
          <a:prstGeom prst="rect">
            <a:avLst/>
          </a:prstGeom>
        </p:spPr>
      </p:pic>
    </p:spTree>
    <p:extLst>
      <p:ext uri="{BB962C8B-B14F-4D97-AF65-F5344CB8AC3E}">
        <p14:creationId xmlns:p14="http://schemas.microsoft.com/office/powerpoint/2010/main" val="359453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Healthcare Complex Workflows, ETL = Data Complexity </a:t>
            </a:r>
          </a:p>
        </p:txBody>
      </p:sp>
      <p:sp>
        <p:nvSpPr>
          <p:cNvPr id="3" name="Content Placeholder 2"/>
          <p:cNvSpPr>
            <a:spLocks noGrp="1"/>
          </p:cNvSpPr>
          <p:nvPr>
            <p:ph idx="1"/>
          </p:nvPr>
        </p:nvSpPr>
        <p:spPr>
          <a:xfrm>
            <a:off x="539751" y="1398977"/>
            <a:ext cx="6549671" cy="5011347"/>
          </a:xfrm>
        </p:spPr>
        <p:txBody>
          <a:bodyPr>
            <a:normAutofit fontScale="77500" lnSpcReduction="20000"/>
          </a:bodyPr>
          <a:lstStyle/>
          <a:p>
            <a:r>
              <a:rPr lang="en-US" b="0" dirty="0"/>
              <a:t>Healthcare data from an electronic health record system requires the need to carefully understand who entered the data and for what exact purpose </a:t>
            </a:r>
          </a:p>
          <a:p>
            <a:endParaRPr lang="en-US" b="0" dirty="0"/>
          </a:p>
          <a:p>
            <a:r>
              <a:rPr lang="en-US" b="0" dirty="0"/>
              <a:t>This becomes especially important when data are used for a different purpose – EMR data is generally collected for documenting patient medical issues and associated care that is provided.  </a:t>
            </a:r>
          </a:p>
          <a:p>
            <a:pPr lvl="1"/>
            <a:r>
              <a:rPr lang="en-US" b="0" dirty="0"/>
              <a:t>If it is used for research at a later time – secondary use – the researchers has to be very careful. </a:t>
            </a:r>
          </a:p>
          <a:p>
            <a:endParaRPr lang="en-US" b="0" dirty="0"/>
          </a:p>
          <a:p>
            <a:r>
              <a:rPr lang="en-US" b="0" dirty="0"/>
              <a:t>Data science is an archeological process— We bring meaning and information from data, this only happens by understand the history and evolution of the data.    </a:t>
            </a:r>
          </a:p>
        </p:txBody>
      </p:sp>
      <p:pic>
        <p:nvPicPr>
          <p:cNvPr id="4" name="Picture 3"/>
          <p:cNvPicPr>
            <a:picLocks noChangeAspect="1"/>
          </p:cNvPicPr>
          <p:nvPr/>
        </p:nvPicPr>
        <p:blipFill>
          <a:blip r:embed="rId2"/>
          <a:stretch>
            <a:fillRect/>
          </a:stretch>
        </p:blipFill>
        <p:spPr>
          <a:xfrm>
            <a:off x="7655257" y="885825"/>
            <a:ext cx="4377307" cy="5011346"/>
          </a:xfrm>
          <a:prstGeom prst="rect">
            <a:avLst/>
          </a:prstGeom>
        </p:spPr>
      </p:pic>
    </p:spTree>
    <p:extLst>
      <p:ext uri="{BB962C8B-B14F-4D97-AF65-F5344CB8AC3E}">
        <p14:creationId xmlns:p14="http://schemas.microsoft.com/office/powerpoint/2010/main" val="399732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63084" y="971550"/>
            <a:ext cx="10363200" cy="1500187"/>
          </a:xfrm>
        </p:spPr>
        <p:txBody>
          <a:bodyPr/>
          <a:lstStyle/>
          <a:p>
            <a:pPr algn="ctr"/>
            <a:r>
              <a:rPr lang="en-US" sz="4800" dirty="0"/>
              <a:t>EHR Data: Complex Processes and Variable Quality</a:t>
            </a:r>
          </a:p>
        </p:txBody>
      </p:sp>
      <p:pic>
        <p:nvPicPr>
          <p:cNvPr id="3" name="Picture 2"/>
          <p:cNvPicPr>
            <a:picLocks noChangeAspect="1"/>
          </p:cNvPicPr>
          <p:nvPr/>
        </p:nvPicPr>
        <p:blipFill>
          <a:blip r:embed="rId2"/>
          <a:stretch>
            <a:fillRect/>
          </a:stretch>
        </p:blipFill>
        <p:spPr>
          <a:xfrm>
            <a:off x="7550875" y="3905250"/>
            <a:ext cx="4178927" cy="2751908"/>
          </a:xfrm>
          <a:prstGeom prst="rect">
            <a:avLst/>
          </a:prstGeom>
        </p:spPr>
      </p:pic>
    </p:spTree>
    <p:extLst>
      <p:ext uri="{BB962C8B-B14F-4D97-AF65-F5344CB8AC3E}">
        <p14:creationId xmlns:p14="http://schemas.microsoft.com/office/powerpoint/2010/main" val="108889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Causes Data Quality Issues?</a:t>
            </a:r>
          </a:p>
        </p:txBody>
      </p:sp>
      <p:sp>
        <p:nvSpPr>
          <p:cNvPr id="5" name="Content Placeholder 4"/>
          <p:cNvSpPr>
            <a:spLocks noGrp="1"/>
          </p:cNvSpPr>
          <p:nvPr>
            <p:ph idx="1"/>
          </p:nvPr>
        </p:nvSpPr>
        <p:spPr/>
        <p:txBody>
          <a:bodyPr>
            <a:normAutofit fontScale="92500" lnSpcReduction="20000"/>
          </a:bodyPr>
          <a:lstStyle/>
          <a:p>
            <a:r>
              <a:rPr lang="en-US" dirty="0"/>
              <a:t>Data quality (DQ) is a complex multi-dimensional topic</a:t>
            </a:r>
          </a:p>
          <a:p>
            <a:r>
              <a:rPr lang="en-US" dirty="0"/>
              <a:t>Before providing an ontology of DQ—it is helpful to consider what types of processes lead to variable or low data quality </a:t>
            </a:r>
          </a:p>
          <a:p>
            <a:r>
              <a:rPr lang="en-US" u="sng" dirty="0"/>
              <a:t>Data Origins</a:t>
            </a:r>
            <a:r>
              <a:rPr lang="en-US" dirty="0"/>
              <a:t>—Process of Collection Leads to Heterogeneity, Errors, etc.</a:t>
            </a:r>
          </a:p>
          <a:p>
            <a:pPr lvl="1"/>
            <a:r>
              <a:rPr lang="en-US" dirty="0"/>
              <a:t>As discussed above, EHRs have complex workflows that evolve through time</a:t>
            </a:r>
          </a:p>
          <a:p>
            <a:pPr lvl="1"/>
            <a:r>
              <a:rPr lang="en-US" dirty="0"/>
              <a:t>Hence, data become complex and potentially error prone </a:t>
            </a:r>
          </a:p>
          <a:p>
            <a:r>
              <a:rPr lang="en-US" u="sng" dirty="0"/>
              <a:t>ETL Errors</a:t>
            </a:r>
            <a:r>
              <a:rPr lang="en-US" dirty="0"/>
              <a:t>—Moving data between databases and structures can alter data </a:t>
            </a:r>
          </a:p>
          <a:p>
            <a:pPr lvl="1"/>
            <a:r>
              <a:rPr lang="en-US" dirty="0"/>
              <a:t>Thus, the curation process can alter data in negative way </a:t>
            </a:r>
          </a:p>
          <a:p>
            <a:pPr marL="0" indent="0">
              <a:buNone/>
            </a:pPr>
            <a:r>
              <a:rPr lang="en-US" u="sng" dirty="0"/>
              <a:t> </a:t>
            </a:r>
          </a:p>
        </p:txBody>
      </p:sp>
    </p:spTree>
    <p:extLst>
      <p:ext uri="{BB962C8B-B14F-4D97-AF65-F5344CB8AC3E}">
        <p14:creationId xmlns:p14="http://schemas.microsoft.com/office/powerpoint/2010/main" val="360186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0BC8-8AC9-4446-9642-59127E382F38}"/>
              </a:ext>
            </a:extLst>
          </p:cNvPr>
          <p:cNvSpPr>
            <a:spLocks noGrp="1"/>
          </p:cNvSpPr>
          <p:nvPr>
            <p:ph type="title"/>
          </p:nvPr>
        </p:nvSpPr>
        <p:spPr/>
        <p:txBody>
          <a:bodyPr/>
          <a:lstStyle/>
          <a:p>
            <a:r>
              <a:rPr lang="en-US" dirty="0"/>
              <a:t>Some materials for this presentation originated in</a:t>
            </a:r>
          </a:p>
        </p:txBody>
      </p:sp>
      <p:sp>
        <p:nvSpPr>
          <p:cNvPr id="3" name="Content Placeholder 2">
            <a:extLst>
              <a:ext uri="{FF2B5EF4-FFF2-40B4-BE49-F238E27FC236}">
                <a16:creationId xmlns:a16="http://schemas.microsoft.com/office/drawing/2014/main" id="{C9C13619-9284-45A1-A104-245CF9EA2879}"/>
              </a:ext>
            </a:extLst>
          </p:cNvPr>
          <p:cNvSpPr>
            <a:spLocks noGrp="1"/>
          </p:cNvSpPr>
          <p:nvPr>
            <p:ph idx="1"/>
          </p:nvPr>
        </p:nvSpPr>
        <p:spPr/>
        <p:txBody>
          <a:bodyPr>
            <a:normAutofit/>
          </a:bodyPr>
          <a:lstStyle/>
          <a:p>
            <a:pPr marL="50800" indent="0">
              <a:buNone/>
            </a:pPr>
            <a:r>
              <a:rPr lang="en-US" dirty="0"/>
              <a:t>UC Davis Extension: </a:t>
            </a:r>
          </a:p>
          <a:p>
            <a:pPr marL="50800" indent="0">
              <a:buNone/>
            </a:pPr>
            <a:r>
              <a:rPr lang="en-US" dirty="0"/>
              <a:t>Health Information Literacy for Data Analytics Specialization</a:t>
            </a:r>
          </a:p>
          <a:p>
            <a:pPr lvl="1"/>
            <a:r>
              <a:rPr lang="en-US" dirty="0"/>
              <a:t>Four courses</a:t>
            </a:r>
          </a:p>
          <a:p>
            <a:pPr lvl="2"/>
            <a:r>
              <a:rPr lang="en-US" dirty="0"/>
              <a:t>Healthcare Data Literacy</a:t>
            </a:r>
          </a:p>
          <a:p>
            <a:pPr lvl="2"/>
            <a:r>
              <a:rPr lang="en-US" dirty="0"/>
              <a:t>Healthcare Data Models</a:t>
            </a:r>
          </a:p>
          <a:p>
            <a:pPr lvl="2"/>
            <a:r>
              <a:rPr lang="en-US" dirty="0"/>
              <a:t>Healthcare Data Quality and Governance</a:t>
            </a:r>
          </a:p>
          <a:p>
            <a:pPr lvl="2"/>
            <a:r>
              <a:rPr lang="en-US" dirty="0"/>
              <a:t>Analytic Solutions to Common Healthcare Problems</a:t>
            </a:r>
          </a:p>
          <a:p>
            <a:pPr lvl="1"/>
            <a:r>
              <a:rPr lang="en-US" dirty="0"/>
              <a:t>On Coursera at: </a:t>
            </a:r>
            <a:r>
              <a:rPr lang="en-US" dirty="0">
                <a:hlinkClick r:id="rId2"/>
              </a:rPr>
              <a:t>https://www.coursera.org/specializations/healthcare-information-literacy-data-analytics</a:t>
            </a:r>
            <a:endParaRPr lang="en-US" dirty="0"/>
          </a:p>
          <a:p>
            <a:pPr marL="0" indent="0">
              <a:buNone/>
            </a:pPr>
            <a:endParaRPr lang="en-US" dirty="0"/>
          </a:p>
        </p:txBody>
      </p:sp>
    </p:spTree>
    <p:extLst>
      <p:ext uri="{BB962C8B-B14F-4D97-AF65-F5344CB8AC3E}">
        <p14:creationId xmlns:p14="http://schemas.microsoft.com/office/powerpoint/2010/main" val="304370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Characterize / Profile Data:  Give Domain Experts Opportunity to Understand Data </a:t>
            </a:r>
          </a:p>
        </p:txBody>
      </p:sp>
      <p:sp>
        <p:nvSpPr>
          <p:cNvPr id="6" name="Content Placeholder 5"/>
          <p:cNvSpPr>
            <a:spLocks noGrp="1"/>
          </p:cNvSpPr>
          <p:nvPr>
            <p:ph idx="1"/>
          </p:nvPr>
        </p:nvSpPr>
        <p:spPr>
          <a:xfrm>
            <a:off x="338667" y="1586204"/>
            <a:ext cx="7548033" cy="4562670"/>
          </a:xfrm>
        </p:spPr>
        <p:txBody>
          <a:bodyPr>
            <a:normAutofit fontScale="77500" lnSpcReduction="20000"/>
          </a:bodyPr>
          <a:lstStyle/>
          <a:p>
            <a:r>
              <a:rPr lang="en-US" dirty="0"/>
              <a:t>Data Characterization/Profiling—communicate what data are available </a:t>
            </a:r>
          </a:p>
          <a:p>
            <a:pPr lvl="1"/>
            <a:r>
              <a:rPr lang="en-US" dirty="0"/>
              <a:t>Analytical output may not be</a:t>
            </a:r>
            <a:r>
              <a:rPr lang="en-US" b="0" dirty="0"/>
              <a:t> meaningful on its own—humans apply domain knowledge when looking at counts, distributions, etc.</a:t>
            </a:r>
          </a:p>
          <a:p>
            <a:pPr lvl="2"/>
            <a:r>
              <a:rPr lang="en-US" dirty="0"/>
              <a:t>“I expected to see a higher percentage of “ethnic group A” </a:t>
            </a:r>
          </a:p>
          <a:p>
            <a:pPr lvl="2"/>
            <a:r>
              <a:rPr lang="en-US" b="0" dirty="0"/>
              <a:t>“I think we have more cancer patients than these numbers suggest for this year”</a:t>
            </a:r>
          </a:p>
          <a:p>
            <a:pPr lvl="2"/>
            <a:r>
              <a:rPr lang="en-US" b="0" dirty="0"/>
              <a:t>“Wow, this is exciting, I see a lot of patients with disease x and procedure y – I can use this cohort for my research”</a:t>
            </a:r>
            <a:endParaRPr lang="en-US" dirty="0"/>
          </a:p>
          <a:p>
            <a:r>
              <a:rPr lang="en-US" dirty="0"/>
              <a:t>How can users obtain more information about the data? </a:t>
            </a:r>
          </a:p>
          <a:p>
            <a:pPr lvl="1"/>
            <a:r>
              <a:rPr lang="en-US" dirty="0"/>
              <a:t>Provide access to data characterization reports </a:t>
            </a:r>
          </a:p>
          <a:p>
            <a:r>
              <a:rPr lang="en-US" dirty="0"/>
              <a:t>What strategies can we employ to provide users access?</a:t>
            </a:r>
          </a:p>
          <a:p>
            <a:pPr lvl="1"/>
            <a:r>
              <a:rPr lang="en-US" dirty="0"/>
              <a:t>Cubes to pre-aggregate important dimensions (strata)</a:t>
            </a:r>
          </a:p>
          <a:p>
            <a:pPr lvl="1"/>
            <a:r>
              <a:rPr lang="en-US" dirty="0"/>
              <a:t>Tableau dashboards to visualization dimensions (strata)</a:t>
            </a:r>
          </a:p>
        </p:txBody>
      </p:sp>
      <p:sp>
        <p:nvSpPr>
          <p:cNvPr id="4" name="Slide Number Placeholder 3"/>
          <p:cNvSpPr>
            <a:spLocks noGrp="1"/>
          </p:cNvSpPr>
          <p:nvPr>
            <p:ph type="sldNum" sz="quarter" idx="10"/>
          </p:nvPr>
        </p:nvSpPr>
        <p:spPr/>
        <p:txBody>
          <a:bodyPr/>
          <a:lstStyle/>
          <a:p>
            <a:pPr>
              <a:defRPr/>
            </a:pPr>
            <a:fld id="{2E5461F6-5E88-4771-AD92-9B37AEF1D0EB}" type="slidenum">
              <a:rPr lang="en-US" smtClean="0"/>
              <a:pPr>
                <a:defRPr/>
              </a:pPr>
              <a:t>20</a:t>
            </a:fld>
            <a:endParaRPr lang="en-US" dirty="0"/>
          </a:p>
        </p:txBody>
      </p:sp>
      <p:pic>
        <p:nvPicPr>
          <p:cNvPr id="2" name="Picture 1"/>
          <p:cNvPicPr>
            <a:picLocks noChangeAspect="1"/>
          </p:cNvPicPr>
          <p:nvPr/>
        </p:nvPicPr>
        <p:blipFill>
          <a:blip r:embed="rId2"/>
          <a:stretch>
            <a:fillRect/>
          </a:stretch>
        </p:blipFill>
        <p:spPr>
          <a:xfrm>
            <a:off x="7715250" y="1369257"/>
            <a:ext cx="4717774" cy="4454782"/>
          </a:xfrm>
          <a:prstGeom prst="rect">
            <a:avLst/>
          </a:prstGeom>
        </p:spPr>
      </p:pic>
    </p:spTree>
    <p:extLst>
      <p:ext uri="{BB962C8B-B14F-4D97-AF65-F5344CB8AC3E}">
        <p14:creationId xmlns:p14="http://schemas.microsoft.com/office/powerpoint/2010/main" val="421314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Terminology – What Tests/Metrics Can Help?</a:t>
            </a:r>
          </a:p>
        </p:txBody>
      </p:sp>
      <p:sp>
        <p:nvSpPr>
          <p:cNvPr id="3" name="Content Placeholder 2"/>
          <p:cNvSpPr>
            <a:spLocks noGrp="1"/>
          </p:cNvSpPr>
          <p:nvPr>
            <p:ph idx="1"/>
          </p:nvPr>
        </p:nvSpPr>
        <p:spPr>
          <a:xfrm>
            <a:off x="1070105" y="1477514"/>
            <a:ext cx="7615237" cy="4792687"/>
          </a:xfrm>
        </p:spPr>
        <p:txBody>
          <a:bodyPr>
            <a:normAutofit fontScale="92500"/>
          </a:bodyPr>
          <a:lstStyle/>
          <a:p>
            <a:r>
              <a:rPr lang="en-US" dirty="0"/>
              <a:t>Michael Kahn (University of Colorado) has good data quality ontology </a:t>
            </a:r>
          </a:p>
          <a:p>
            <a:r>
              <a:rPr lang="en-US" dirty="0"/>
              <a:t>Two assessment contexts: Verification and Validation</a:t>
            </a:r>
          </a:p>
          <a:p>
            <a:pPr lvl="1"/>
            <a:r>
              <a:rPr lang="en-US" dirty="0"/>
              <a:t>Verification: metadata constraints, system assumptions, and local knowledge</a:t>
            </a:r>
          </a:p>
          <a:p>
            <a:pPr lvl="1"/>
            <a:r>
              <a:rPr lang="en-US" dirty="0"/>
              <a:t>Validation: alignment of data values with respect to relevant external benchmarks</a:t>
            </a:r>
          </a:p>
          <a:p>
            <a:r>
              <a:rPr lang="en-US" dirty="0"/>
              <a:t>Three DQ categories: Conformance, Completeness and Plausibility </a:t>
            </a:r>
          </a:p>
          <a:p>
            <a:r>
              <a:rPr lang="en-US" dirty="0"/>
              <a:t>Conformance and Plausibility categories are divided into subcategories</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D5FC2532-B5CB-4E0B-AA2D-00E99D309B92}" type="slidenum">
              <a:rPr lang="en-US" smtClean="0"/>
              <a:pPr>
                <a:defRPr/>
              </a:pPr>
              <a:t>21</a:t>
            </a:fld>
            <a:endParaRPr lang="en-US" dirty="0"/>
          </a:p>
        </p:txBody>
      </p:sp>
    </p:spTree>
    <p:extLst>
      <p:ext uri="{BB962C8B-B14F-4D97-AF65-F5344CB8AC3E}">
        <p14:creationId xmlns:p14="http://schemas.microsoft.com/office/powerpoint/2010/main" val="303067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 Using Data Quality Terminology – Help Teams Communicate/Understand </a:t>
            </a:r>
          </a:p>
        </p:txBody>
      </p:sp>
      <p:sp>
        <p:nvSpPr>
          <p:cNvPr id="4" name="Slide Number Placeholder 3"/>
          <p:cNvSpPr>
            <a:spLocks noGrp="1"/>
          </p:cNvSpPr>
          <p:nvPr>
            <p:ph type="sldNum" sz="quarter" idx="10"/>
          </p:nvPr>
        </p:nvSpPr>
        <p:spPr/>
        <p:txBody>
          <a:bodyPr/>
          <a:lstStyle/>
          <a:p>
            <a:pPr>
              <a:defRPr/>
            </a:pPr>
            <a:fld id="{D5FC2532-B5CB-4E0B-AA2D-00E99D309B92}" type="slidenum">
              <a:rPr lang="en-US" smtClean="0"/>
              <a:pPr>
                <a:defRPr/>
              </a:pPr>
              <a:t>22</a:t>
            </a:fld>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913886485"/>
              </p:ext>
            </p:extLst>
          </p:nvPr>
        </p:nvGraphicFramePr>
        <p:xfrm>
          <a:off x="2071396" y="1716833"/>
          <a:ext cx="7326549" cy="4704182"/>
        </p:xfrm>
        <a:graphic>
          <a:graphicData uri="http://schemas.openxmlformats.org/presentationml/2006/ole">
            <mc:AlternateContent xmlns:mc="http://schemas.openxmlformats.org/markup-compatibility/2006">
              <mc:Choice xmlns:v="urn:schemas-microsoft-com:vml" Requires="v">
                <p:oleObj spid="_x0000_s1049" name="Visio" r:id="rId4" imgW="11126019" imgH="7139880" progId="Visio.Drawing.11">
                  <p:embed/>
                </p:oleObj>
              </mc:Choice>
              <mc:Fallback>
                <p:oleObj name="Visio" r:id="rId4" imgW="11126019" imgH="7139880" progId="Visio.Drawing.11">
                  <p:embed/>
                  <p:pic>
                    <p:nvPicPr>
                      <p:cNvPr id="7" name="Content Placeholder 6"/>
                      <p:cNvPicPr/>
                      <p:nvPr/>
                    </p:nvPicPr>
                    <p:blipFill>
                      <a:blip r:embed="rId5"/>
                      <a:stretch>
                        <a:fillRect/>
                      </a:stretch>
                    </p:blipFill>
                    <p:spPr>
                      <a:xfrm>
                        <a:off x="2071396" y="1716833"/>
                        <a:ext cx="7326549" cy="4704182"/>
                      </a:xfrm>
                      <a:prstGeom prst="rect">
                        <a:avLst/>
                      </a:prstGeom>
                    </p:spPr>
                  </p:pic>
                </p:oleObj>
              </mc:Fallback>
            </mc:AlternateContent>
          </a:graphicData>
        </a:graphic>
      </p:graphicFrame>
    </p:spTree>
    <p:extLst>
      <p:ext uri="{BB962C8B-B14F-4D97-AF65-F5344CB8AC3E}">
        <p14:creationId xmlns:p14="http://schemas.microsoft.com/office/powerpoint/2010/main" val="2870839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Unrepresented Data Quality Elements</a:t>
            </a:r>
          </a:p>
        </p:txBody>
      </p:sp>
      <p:sp>
        <p:nvSpPr>
          <p:cNvPr id="3" name="Content Placeholder 2"/>
          <p:cNvSpPr>
            <a:spLocks noGrp="1"/>
          </p:cNvSpPr>
          <p:nvPr>
            <p:ph idx="1"/>
          </p:nvPr>
        </p:nvSpPr>
        <p:spPr>
          <a:xfrm>
            <a:off x="457200" y="885826"/>
            <a:ext cx="9863139" cy="4129307"/>
          </a:xfrm>
        </p:spPr>
        <p:txBody>
          <a:bodyPr>
            <a:normAutofit fontScale="92500" lnSpcReduction="20000"/>
          </a:bodyPr>
          <a:lstStyle/>
          <a:p>
            <a:r>
              <a:rPr lang="en-US" dirty="0"/>
              <a:t>DQ issues related to operational features such as:</a:t>
            </a:r>
          </a:p>
          <a:p>
            <a:pPr lvl="1"/>
            <a:r>
              <a:rPr lang="en-US" dirty="0"/>
              <a:t>Data Access</a:t>
            </a:r>
          </a:p>
          <a:p>
            <a:pPr lvl="1"/>
            <a:r>
              <a:rPr lang="en-US" dirty="0"/>
              <a:t>Availability</a:t>
            </a:r>
          </a:p>
          <a:p>
            <a:pPr lvl="1"/>
            <a:r>
              <a:rPr lang="en-US" dirty="0"/>
              <a:t>Security</a:t>
            </a:r>
          </a:p>
          <a:p>
            <a:pPr lvl="1"/>
            <a:r>
              <a:rPr lang="en-US" dirty="0"/>
              <a:t>Maintainability</a:t>
            </a:r>
          </a:p>
          <a:p>
            <a:r>
              <a:rPr lang="en-US" dirty="0"/>
              <a:t>Fitness-for-use features such as:</a:t>
            </a:r>
          </a:p>
          <a:p>
            <a:pPr lvl="1"/>
            <a:r>
              <a:rPr lang="en-US" dirty="0"/>
              <a:t>Timeliness</a:t>
            </a:r>
          </a:p>
          <a:p>
            <a:pPr lvl="1"/>
            <a:r>
              <a:rPr lang="en-US" dirty="0"/>
              <a:t>Appropriate amount for intended use</a:t>
            </a:r>
          </a:p>
          <a:p>
            <a:pPr lvl="1"/>
            <a:r>
              <a:rPr lang="en-US" dirty="0"/>
              <a:t>Relevancy</a:t>
            </a:r>
          </a:p>
          <a:p>
            <a:pPr lvl="1"/>
            <a:r>
              <a:rPr lang="en-US" dirty="0"/>
              <a:t>Structure of data file </a:t>
            </a:r>
          </a:p>
          <a:p>
            <a:r>
              <a:rPr lang="en-US" dirty="0"/>
              <a:t>Trusted – buyoff from end users that data is trustworthy</a:t>
            </a:r>
          </a:p>
          <a:p>
            <a:r>
              <a:rPr lang="en-US" dirty="0"/>
              <a:t>Cause - identify and track root causes of wrong values</a:t>
            </a:r>
          </a:p>
          <a:p>
            <a:endParaRPr lang="en-US" dirty="0"/>
          </a:p>
        </p:txBody>
      </p:sp>
      <p:sp>
        <p:nvSpPr>
          <p:cNvPr id="4" name="Slide Number Placeholder 3"/>
          <p:cNvSpPr>
            <a:spLocks noGrp="1"/>
          </p:cNvSpPr>
          <p:nvPr>
            <p:ph type="sldNum" sz="quarter" idx="10"/>
          </p:nvPr>
        </p:nvSpPr>
        <p:spPr/>
        <p:txBody>
          <a:bodyPr/>
          <a:lstStyle/>
          <a:p>
            <a:pPr>
              <a:defRPr/>
            </a:pPr>
            <a:fld id="{D5FC2532-B5CB-4E0B-AA2D-00E99D309B92}" type="slidenum">
              <a:rPr lang="en-US" smtClean="0"/>
              <a:pPr>
                <a:defRPr/>
              </a:pPr>
              <a:t>23</a:t>
            </a:fld>
            <a:endParaRPr lang="en-US" dirty="0"/>
          </a:p>
        </p:txBody>
      </p:sp>
    </p:spTree>
    <p:extLst>
      <p:ext uri="{BB962C8B-B14F-4D97-AF65-F5344CB8AC3E}">
        <p14:creationId xmlns:p14="http://schemas.microsoft.com/office/powerpoint/2010/main" val="262311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63084" y="718344"/>
            <a:ext cx="10363200" cy="1500187"/>
          </a:xfrm>
        </p:spPr>
        <p:txBody>
          <a:bodyPr/>
          <a:lstStyle/>
          <a:p>
            <a:pPr algn="ctr"/>
            <a:r>
              <a:rPr lang="en-US" sz="4800" dirty="0"/>
              <a:t>Data Curation and Validation </a:t>
            </a:r>
          </a:p>
        </p:txBody>
      </p:sp>
      <p:pic>
        <p:nvPicPr>
          <p:cNvPr id="3" name="Picture 2"/>
          <p:cNvPicPr>
            <a:picLocks noChangeAspect="1"/>
          </p:cNvPicPr>
          <p:nvPr/>
        </p:nvPicPr>
        <p:blipFill>
          <a:blip r:embed="rId2"/>
          <a:stretch>
            <a:fillRect/>
          </a:stretch>
        </p:blipFill>
        <p:spPr>
          <a:xfrm>
            <a:off x="7225680" y="2533650"/>
            <a:ext cx="3894408" cy="3034123"/>
          </a:xfrm>
          <a:prstGeom prst="rect">
            <a:avLst/>
          </a:prstGeom>
        </p:spPr>
      </p:pic>
    </p:spTree>
    <p:extLst>
      <p:ext uri="{BB962C8B-B14F-4D97-AF65-F5344CB8AC3E}">
        <p14:creationId xmlns:p14="http://schemas.microsoft.com/office/powerpoint/2010/main" val="353142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Definitions: Curation and Validation </a:t>
            </a:r>
          </a:p>
        </p:txBody>
      </p:sp>
      <p:sp>
        <p:nvSpPr>
          <p:cNvPr id="5" name="Content Placeholder 4"/>
          <p:cNvSpPr>
            <a:spLocks noGrp="1"/>
          </p:cNvSpPr>
          <p:nvPr>
            <p:ph idx="1"/>
          </p:nvPr>
        </p:nvSpPr>
        <p:spPr/>
        <p:txBody>
          <a:bodyPr>
            <a:normAutofit fontScale="77500" lnSpcReduction="20000"/>
          </a:bodyPr>
          <a:lstStyle/>
          <a:p>
            <a:r>
              <a:rPr lang="en-US" b="0" u="sng" dirty="0"/>
              <a:t>Curation</a:t>
            </a:r>
            <a:r>
              <a:rPr lang="en-US" b="0" dirty="0"/>
              <a:t> is the process of developing, describing, and documenting algorithms—either simple or complex—which </a:t>
            </a:r>
            <a:r>
              <a:rPr lang="en-US" b="0" u="sng" dirty="0"/>
              <a:t>transform data into useful concepts</a:t>
            </a:r>
            <a:r>
              <a:rPr lang="en-US" b="0" dirty="0"/>
              <a:t>. </a:t>
            </a:r>
          </a:p>
          <a:p>
            <a:endParaRPr lang="en-US" b="0" dirty="0"/>
          </a:p>
          <a:p>
            <a:r>
              <a:rPr lang="en-US" b="0" u="sng" dirty="0"/>
              <a:t>Validation</a:t>
            </a:r>
            <a:r>
              <a:rPr lang="en-US" b="0" dirty="0"/>
              <a:t> is confirmation that the algorithm (regardless of complexity) is doing what it's intended to do. </a:t>
            </a:r>
          </a:p>
          <a:p>
            <a:pPr lvl="1"/>
            <a:r>
              <a:rPr lang="en-US" b="0" dirty="0"/>
              <a:t>Highest validation level means you’re sure that the algorithm will work for a larger population than the one you validated (generalizability).</a:t>
            </a:r>
          </a:p>
          <a:p>
            <a:endParaRPr lang="en-US" b="0" dirty="0"/>
          </a:p>
          <a:p>
            <a:r>
              <a:rPr lang="en-US" b="0" dirty="0"/>
              <a:t>These two factors are collinear, in that the more complex your algorithm, it's implied that you've validated it through the lower levels repeatedly in order to find the exceptions, etc. that need to be accommodated by the algorithm. Your "confidence" in the algorithm is high by virtue of the fact that you've looked at the data more. </a:t>
            </a:r>
          </a:p>
          <a:p>
            <a:endParaRPr lang="en-US" dirty="0"/>
          </a:p>
        </p:txBody>
      </p:sp>
    </p:spTree>
    <p:extLst>
      <p:ext uri="{BB962C8B-B14F-4D97-AF65-F5344CB8AC3E}">
        <p14:creationId xmlns:p14="http://schemas.microsoft.com/office/powerpoint/2010/main" val="202084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0" dirty="0"/>
              <a:t>ETL Processes – Curating Data for Analytical Output </a:t>
            </a:r>
          </a:p>
        </p:txBody>
      </p:sp>
      <p:sp>
        <p:nvSpPr>
          <p:cNvPr id="3" name="Content Placeholder 2"/>
          <p:cNvSpPr>
            <a:spLocks noGrp="1"/>
          </p:cNvSpPr>
          <p:nvPr>
            <p:ph idx="1"/>
          </p:nvPr>
        </p:nvSpPr>
        <p:spPr>
          <a:xfrm>
            <a:off x="539751" y="885825"/>
            <a:ext cx="7091538" cy="5524500"/>
          </a:xfrm>
        </p:spPr>
        <p:txBody>
          <a:bodyPr>
            <a:normAutofit fontScale="92500" lnSpcReduction="10000"/>
          </a:bodyPr>
          <a:lstStyle/>
          <a:p>
            <a:r>
              <a:rPr lang="en-US" dirty="0"/>
              <a:t>EHR data stored in complex data structures.  Curation requires a number of ETL processes</a:t>
            </a:r>
          </a:p>
          <a:p>
            <a:r>
              <a:rPr lang="en-US" u="sng" dirty="0"/>
              <a:t>Extraction </a:t>
            </a:r>
          </a:p>
          <a:p>
            <a:pPr lvl="1"/>
            <a:r>
              <a:rPr lang="en-US" dirty="0"/>
              <a:t>Identify which database fields match specific concepts </a:t>
            </a:r>
          </a:p>
          <a:p>
            <a:r>
              <a:rPr lang="en-US" u="sng" dirty="0"/>
              <a:t>Transform</a:t>
            </a:r>
          </a:p>
          <a:p>
            <a:pPr lvl="1"/>
            <a:r>
              <a:rPr lang="en-US" dirty="0"/>
              <a:t>Transform the data make it conform to the concepts required by knowledge model </a:t>
            </a:r>
          </a:p>
          <a:p>
            <a:pPr lvl="1"/>
            <a:r>
              <a:rPr lang="en-US" dirty="0"/>
              <a:t>Aggregate, transpose, recode, modify, </a:t>
            </a:r>
            <a:r>
              <a:rPr lang="en-US" dirty="0" err="1"/>
              <a:t>etc</a:t>
            </a:r>
            <a:r>
              <a:rPr lang="en-US" dirty="0"/>
              <a:t> </a:t>
            </a:r>
          </a:p>
          <a:p>
            <a:r>
              <a:rPr lang="en-US" u="sng" dirty="0"/>
              <a:t>Load</a:t>
            </a:r>
          </a:p>
          <a:p>
            <a:pPr lvl="1"/>
            <a:r>
              <a:rPr lang="en-US" dirty="0"/>
              <a:t>Put data into new database or new database structure </a:t>
            </a:r>
          </a:p>
          <a:p>
            <a:pPr lvl="1"/>
            <a:r>
              <a:rPr lang="en-US" dirty="0"/>
              <a:t>Provide documentation and metadata to show extraction and transformation processes  </a:t>
            </a:r>
          </a:p>
          <a:p>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8159320" y="885826"/>
            <a:ext cx="3668613" cy="3652308"/>
          </a:xfrm>
          <a:prstGeom prst="rect">
            <a:avLst/>
          </a:prstGeom>
        </p:spPr>
      </p:pic>
    </p:spTree>
    <p:extLst>
      <p:ext uri="{BB962C8B-B14F-4D97-AF65-F5344CB8AC3E}">
        <p14:creationId xmlns:p14="http://schemas.microsoft.com/office/powerpoint/2010/main" val="3248001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Validation Initiatives</a:t>
            </a:r>
          </a:p>
        </p:txBody>
      </p:sp>
      <p:sp>
        <p:nvSpPr>
          <p:cNvPr id="3" name="Content Placeholder 2"/>
          <p:cNvSpPr>
            <a:spLocks noGrp="1"/>
          </p:cNvSpPr>
          <p:nvPr>
            <p:ph idx="1"/>
          </p:nvPr>
        </p:nvSpPr>
        <p:spPr/>
        <p:txBody>
          <a:bodyPr/>
          <a:lstStyle/>
          <a:p>
            <a:r>
              <a:rPr lang="en-US" dirty="0"/>
              <a:t>ETL Validation </a:t>
            </a:r>
          </a:p>
          <a:p>
            <a:pPr lvl="1"/>
            <a:r>
              <a:rPr lang="en-US" dirty="0"/>
              <a:t>Represent data in target database as it is represented in the source databases (e.g., compare counts between Clarity/Caboodle and OMOP CDM)</a:t>
            </a:r>
          </a:p>
          <a:p>
            <a:pPr lvl="1"/>
            <a:r>
              <a:rPr lang="en-US" dirty="0"/>
              <a:t>CDM Conformance.  Do our Tables, Fields, and Values conform to constraints imposed by data model and data coding standards?</a:t>
            </a:r>
            <a:endParaRPr lang="en-US" b="1" dirty="0"/>
          </a:p>
          <a:p>
            <a:pPr marL="0" indent="0">
              <a:buNone/>
            </a:pPr>
            <a:endParaRPr lang="en-US" dirty="0"/>
          </a:p>
          <a:p>
            <a:r>
              <a:rPr lang="en-US" dirty="0"/>
              <a:t>Data Origin Validation (Content Validation)</a:t>
            </a:r>
          </a:p>
          <a:p>
            <a:pPr lvl="1"/>
            <a:r>
              <a:rPr lang="en-US" dirty="0"/>
              <a:t>Identify data issues that might be present in the source data as a result of how data were input/collected</a:t>
            </a:r>
          </a:p>
          <a:p>
            <a:pPr marL="0" indent="0">
              <a:buNone/>
            </a:pPr>
            <a:endParaRPr lang="en-US" dirty="0"/>
          </a:p>
          <a:p>
            <a:endParaRPr lang="en-US" dirty="0"/>
          </a:p>
        </p:txBody>
      </p:sp>
    </p:spTree>
    <p:extLst>
      <p:ext uri="{BB962C8B-B14F-4D97-AF65-F5344CB8AC3E}">
        <p14:creationId xmlns:p14="http://schemas.microsoft.com/office/powerpoint/2010/main" val="330124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63084" y="1420813"/>
            <a:ext cx="9209616" cy="1500187"/>
          </a:xfrm>
        </p:spPr>
        <p:txBody>
          <a:bodyPr/>
          <a:lstStyle/>
          <a:p>
            <a:pPr algn="ctr"/>
            <a:r>
              <a:rPr lang="en-US" sz="4800" dirty="0"/>
              <a:t>Communication: Identify Required Level of Quality/Curation/Validation</a:t>
            </a:r>
          </a:p>
        </p:txBody>
      </p:sp>
      <p:pic>
        <p:nvPicPr>
          <p:cNvPr id="3" name="Picture 2"/>
          <p:cNvPicPr>
            <a:picLocks noChangeAspect="1"/>
          </p:cNvPicPr>
          <p:nvPr/>
        </p:nvPicPr>
        <p:blipFill>
          <a:blip r:embed="rId2"/>
          <a:stretch>
            <a:fillRect/>
          </a:stretch>
        </p:blipFill>
        <p:spPr>
          <a:xfrm>
            <a:off x="5564098" y="3094892"/>
            <a:ext cx="4903496" cy="3367461"/>
          </a:xfrm>
          <a:prstGeom prst="rect">
            <a:avLst/>
          </a:prstGeom>
        </p:spPr>
      </p:pic>
    </p:spTree>
    <p:extLst>
      <p:ext uri="{BB962C8B-B14F-4D97-AF65-F5344CB8AC3E}">
        <p14:creationId xmlns:p14="http://schemas.microsoft.com/office/powerpoint/2010/main" val="1857413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FF8D62-36C5-4624-AEC0-33AD4D1894E0}"/>
              </a:ext>
            </a:extLst>
          </p:cNvPr>
          <p:cNvSpPr>
            <a:spLocks noGrp="1"/>
          </p:cNvSpPr>
          <p:nvPr>
            <p:ph type="title"/>
          </p:nvPr>
        </p:nvSpPr>
        <p:spPr/>
        <p:txBody>
          <a:bodyPr/>
          <a:lstStyle/>
          <a:p>
            <a:r>
              <a:rPr lang="en-US" dirty="0"/>
              <a:t>A practical definition of Data Quality</a:t>
            </a:r>
          </a:p>
        </p:txBody>
      </p:sp>
      <p:sp>
        <p:nvSpPr>
          <p:cNvPr id="6" name="Text Placeholder 5">
            <a:extLst>
              <a:ext uri="{FF2B5EF4-FFF2-40B4-BE49-F238E27FC236}">
                <a16:creationId xmlns:a16="http://schemas.microsoft.com/office/drawing/2014/main" id="{977D3138-B426-450C-98C9-E71092A9EA40}"/>
              </a:ext>
            </a:extLst>
          </p:cNvPr>
          <p:cNvSpPr>
            <a:spLocks noGrp="1"/>
          </p:cNvSpPr>
          <p:nvPr>
            <p:ph type="body" idx="1"/>
          </p:nvPr>
        </p:nvSpPr>
        <p:spPr/>
        <p:txBody>
          <a:bodyPr/>
          <a:lstStyle/>
          <a:p>
            <a:r>
              <a:rPr lang="en-US" dirty="0"/>
              <a:t>Within the scope of a particular question/use of data we can define data quality:</a:t>
            </a:r>
          </a:p>
          <a:p>
            <a:pPr marL="965200" lvl="2" indent="0">
              <a:buNone/>
            </a:pPr>
            <a:r>
              <a:rPr lang="en-US" sz="2800" dirty="0"/>
              <a:t>A dataset has sufficient data quality for a particular use when it can be demonstrated sufficiently robust to answer that question.</a:t>
            </a:r>
          </a:p>
          <a:p>
            <a:endParaRPr lang="en-US" dirty="0"/>
          </a:p>
          <a:p>
            <a:r>
              <a:rPr lang="en-US" dirty="0"/>
              <a:t>For communication and training data users, we summarize this principle into a tiered model</a:t>
            </a:r>
          </a:p>
        </p:txBody>
      </p:sp>
      <p:sp>
        <p:nvSpPr>
          <p:cNvPr id="4" name="Slide Number Placeholder 3">
            <a:extLst>
              <a:ext uri="{FF2B5EF4-FFF2-40B4-BE49-F238E27FC236}">
                <a16:creationId xmlns:a16="http://schemas.microsoft.com/office/drawing/2014/main" id="{40963AFF-6CF7-4F7E-9041-FB1BA56EC580}"/>
              </a:ext>
            </a:extLst>
          </p:cNvPr>
          <p:cNvSpPr>
            <a:spLocks noGrp="1"/>
          </p:cNvSpPr>
          <p:nvPr>
            <p:ph type="sldNum" sz="quarter" idx="4294967295"/>
          </p:nvPr>
        </p:nvSpPr>
        <p:spPr/>
        <p:txBody>
          <a:bodyPr/>
          <a:lstStyle/>
          <a:p>
            <a:fld id="{86AB553F-A12B-45F4-9AF9-C79ADAE6B37C}" type="slidenum">
              <a:rPr lang="en-US" smtClean="0"/>
              <a:t>29</a:t>
            </a:fld>
            <a:endParaRPr lang="en-US"/>
          </a:p>
        </p:txBody>
      </p:sp>
    </p:spTree>
    <p:extLst>
      <p:ext uri="{BB962C8B-B14F-4D97-AF65-F5344CB8AC3E}">
        <p14:creationId xmlns:p14="http://schemas.microsoft.com/office/powerpoint/2010/main" val="55810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CB44-0393-4B1D-A5F5-80C2CE565595}"/>
              </a:ext>
            </a:extLst>
          </p:cNvPr>
          <p:cNvSpPr>
            <a:spLocks noGrp="1"/>
          </p:cNvSpPr>
          <p:nvPr>
            <p:ph type="title"/>
          </p:nvPr>
        </p:nvSpPr>
        <p:spPr/>
        <p:txBody>
          <a:bodyPr/>
          <a:lstStyle/>
          <a:p>
            <a:r>
              <a:rPr lang="en-US" dirty="0"/>
              <a:t>About UC Davis Health</a:t>
            </a:r>
          </a:p>
        </p:txBody>
      </p:sp>
      <p:sp>
        <p:nvSpPr>
          <p:cNvPr id="3" name="Content Placeholder 2">
            <a:extLst>
              <a:ext uri="{FF2B5EF4-FFF2-40B4-BE49-F238E27FC236}">
                <a16:creationId xmlns:a16="http://schemas.microsoft.com/office/drawing/2014/main" id="{1F7C841F-2973-4358-80FB-5B271FA326CE}"/>
              </a:ext>
            </a:extLst>
          </p:cNvPr>
          <p:cNvSpPr>
            <a:spLocks noGrp="1"/>
          </p:cNvSpPr>
          <p:nvPr>
            <p:ph idx="1"/>
          </p:nvPr>
        </p:nvSpPr>
        <p:spPr>
          <a:xfrm>
            <a:off x="179917" y="937581"/>
            <a:ext cx="6499179" cy="4982238"/>
          </a:xfrm>
        </p:spPr>
        <p:txBody>
          <a:bodyPr/>
          <a:lstStyle/>
          <a:p>
            <a:r>
              <a:rPr lang="en-US" sz="2000" dirty="0"/>
              <a:t>Based in Sacramento, California, a nationally renowned academic medical center where clinical practice, teaching and research converge to advance human health.</a:t>
            </a:r>
          </a:p>
          <a:p>
            <a:pPr lvl="1"/>
            <a:r>
              <a:rPr lang="en-US" sz="1800" dirty="0"/>
              <a:t>625-bed multispecialty academic medical center</a:t>
            </a:r>
          </a:p>
          <a:p>
            <a:pPr lvl="1"/>
            <a:r>
              <a:rPr lang="en-US" sz="1800" dirty="0"/>
              <a:t>Serves 33 counties covering a 65,000-square-mile area north to the Oregon border and east to Nevada</a:t>
            </a:r>
          </a:p>
          <a:p>
            <a:pPr lvl="1"/>
            <a:r>
              <a:rPr lang="en-US" sz="1800" dirty="0"/>
              <a:t>Recognized as one of the </a:t>
            </a:r>
            <a:r>
              <a:rPr lang="en-US" sz="1800" dirty="0">
                <a:hlinkClick r:id="rId2"/>
              </a:rPr>
              <a:t>“Most Wired”</a:t>
            </a:r>
            <a:r>
              <a:rPr lang="en-US" sz="1800" dirty="0"/>
              <a:t> hospitals in the U.S.</a:t>
            </a:r>
          </a:p>
          <a:p>
            <a:pPr lvl="1"/>
            <a:r>
              <a:rPr lang="en-US" sz="1800" dirty="0"/>
              <a:t>UC Davis Medical Center is one of the top five hospitals in California, as ranked by </a:t>
            </a:r>
            <a:r>
              <a:rPr lang="en-US" sz="1800" i="1" dirty="0"/>
              <a:t>U.S. News</a:t>
            </a:r>
            <a:r>
              <a:rPr lang="en-US" sz="1800" dirty="0"/>
              <a:t> </a:t>
            </a:r>
            <a:r>
              <a:rPr lang="en-US" sz="1800" i="1" dirty="0"/>
              <a:t>&amp; World Report.</a:t>
            </a:r>
            <a:endParaRPr lang="en-US" sz="1800" dirty="0"/>
          </a:p>
          <a:p>
            <a:pPr lvl="1"/>
            <a:r>
              <a:rPr lang="en-US" sz="1800" dirty="0"/>
              <a:t>UC Davis Medical Center was granted </a:t>
            </a:r>
            <a:r>
              <a:rPr lang="en-US" sz="1800" dirty="0">
                <a:hlinkClick r:id="rId3" tooltip="press release"/>
              </a:rPr>
              <a:t>Magnet® recognition</a:t>
            </a:r>
            <a:r>
              <a:rPr lang="en-US" sz="1800" dirty="0"/>
              <a:t> by the American Nurses Credentialing Center (ANCC), considered the nation’s highest form of recognition for nursing excellence.</a:t>
            </a:r>
          </a:p>
          <a:p>
            <a:endParaRPr lang="en-US" sz="2000" dirty="0"/>
          </a:p>
        </p:txBody>
      </p:sp>
      <p:pic>
        <p:nvPicPr>
          <p:cNvPr id="5" name="Picture 4">
            <a:extLst>
              <a:ext uri="{FF2B5EF4-FFF2-40B4-BE49-F238E27FC236}">
                <a16:creationId xmlns:a16="http://schemas.microsoft.com/office/drawing/2014/main" id="{61CC9C43-C04D-4283-B7E7-84813A09D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609" y="1521929"/>
            <a:ext cx="4989812" cy="3368123"/>
          </a:xfrm>
          <a:prstGeom prst="rect">
            <a:avLst/>
          </a:prstGeom>
        </p:spPr>
      </p:pic>
    </p:spTree>
    <p:extLst>
      <p:ext uri="{BB962C8B-B14F-4D97-AF65-F5344CB8AC3E}">
        <p14:creationId xmlns:p14="http://schemas.microsoft.com/office/powerpoint/2010/main" val="493305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441"/>
            <a:ext cx="10515600" cy="590931"/>
          </a:xfrm>
        </p:spPr>
        <p:txBody>
          <a:bodyPr/>
          <a:lstStyle/>
          <a:p>
            <a:r>
              <a:rPr lang="en-US" dirty="0"/>
              <a:t>Data Quality based on typical validation Methods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4678988"/>
              </p:ext>
            </p:extLst>
          </p:nvPr>
        </p:nvGraphicFramePr>
        <p:xfrm>
          <a:off x="1981200" y="11430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73326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441"/>
            <a:ext cx="10515600" cy="590931"/>
          </a:xfrm>
        </p:spPr>
        <p:txBody>
          <a:bodyPr/>
          <a:lstStyle/>
          <a:p>
            <a:r>
              <a:rPr lang="en-US" dirty="0"/>
              <a:t>Data Quality based on data use case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1441646"/>
              </p:ext>
            </p:extLst>
          </p:nvPr>
        </p:nvGraphicFramePr>
        <p:xfrm>
          <a:off x="1981200" y="11430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6299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C89D-124E-4FDA-B10E-80DBE38AA2C3}"/>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23F398EA-84C6-461F-906B-F2B26F7D45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9702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0BC8-8AC9-4446-9642-59127E382F38}"/>
              </a:ext>
            </a:extLst>
          </p:cNvPr>
          <p:cNvSpPr>
            <a:spLocks noGrp="1"/>
          </p:cNvSpPr>
          <p:nvPr>
            <p:ph type="title"/>
          </p:nvPr>
        </p:nvSpPr>
        <p:spPr/>
        <p:txBody>
          <a:bodyPr/>
          <a:lstStyle/>
          <a:p>
            <a:r>
              <a:rPr lang="en-US" dirty="0"/>
              <a:t>Thank you - </a:t>
            </a:r>
          </a:p>
        </p:txBody>
      </p:sp>
      <p:sp>
        <p:nvSpPr>
          <p:cNvPr id="3" name="Content Placeholder 2">
            <a:extLst>
              <a:ext uri="{FF2B5EF4-FFF2-40B4-BE49-F238E27FC236}">
                <a16:creationId xmlns:a16="http://schemas.microsoft.com/office/drawing/2014/main" id="{C9C13619-9284-45A1-A104-245CF9EA2879}"/>
              </a:ext>
            </a:extLst>
          </p:cNvPr>
          <p:cNvSpPr>
            <a:spLocks noGrp="1"/>
          </p:cNvSpPr>
          <p:nvPr>
            <p:ph idx="1"/>
          </p:nvPr>
        </p:nvSpPr>
        <p:spPr/>
        <p:txBody>
          <a:bodyPr>
            <a:normAutofit fontScale="70000" lnSpcReduction="20000"/>
          </a:bodyPr>
          <a:lstStyle/>
          <a:p>
            <a:r>
              <a:rPr lang="en-US" dirty="0"/>
              <a:t>For More on UC Davis Health Data Provisioning Core and how it supports the learning health system go to :</a:t>
            </a:r>
          </a:p>
          <a:p>
            <a:pPr lvl="1"/>
            <a:r>
              <a:rPr lang="en-US" dirty="0"/>
              <a:t>Enterprise Health Data Provisioning  Session</a:t>
            </a:r>
          </a:p>
          <a:p>
            <a:pPr marL="990600" lvl="2" indent="0">
              <a:buNone/>
            </a:pPr>
            <a:r>
              <a:rPr lang="en-US" sz="2600" dirty="0"/>
              <a:t>Kent Anderson, Jason Adam</a:t>
            </a:r>
          </a:p>
          <a:p>
            <a:pPr marL="990600" lvl="2" indent="0">
              <a:buNone/>
            </a:pPr>
            <a:r>
              <a:rPr lang="en-US" sz="2600" dirty="0"/>
              <a:t>Tomorrow 2:00 – 2:45 </a:t>
            </a:r>
          </a:p>
          <a:p>
            <a:pPr lvl="1"/>
            <a:endParaRPr lang="en-US" dirty="0"/>
          </a:p>
          <a:p>
            <a:pPr lvl="1"/>
            <a:endParaRPr lang="en-US" dirty="0"/>
          </a:p>
          <a:p>
            <a:pPr lvl="1"/>
            <a:endParaRPr lang="en-US" dirty="0"/>
          </a:p>
          <a:p>
            <a:r>
              <a:rPr lang="en-US" dirty="0"/>
              <a:t>UC Davis Extension: Health Information Literacy for Data Analytics Specialization</a:t>
            </a:r>
          </a:p>
          <a:p>
            <a:pPr lvl="1"/>
            <a:r>
              <a:rPr lang="en-US" dirty="0"/>
              <a:t>On Coursera</a:t>
            </a:r>
          </a:p>
          <a:p>
            <a:pPr lvl="1"/>
            <a:r>
              <a:rPr lang="en-US" dirty="0"/>
              <a:t>Four courses</a:t>
            </a:r>
          </a:p>
          <a:p>
            <a:pPr lvl="2"/>
            <a:r>
              <a:rPr lang="en-US" dirty="0"/>
              <a:t>Healthcare Data Literacy</a:t>
            </a:r>
          </a:p>
          <a:p>
            <a:pPr lvl="2"/>
            <a:r>
              <a:rPr lang="en-US" dirty="0"/>
              <a:t>Healthcare Data Models</a:t>
            </a:r>
          </a:p>
          <a:p>
            <a:pPr lvl="2"/>
            <a:r>
              <a:rPr lang="en-US" dirty="0"/>
              <a:t>Healthcare Data Quality and Governance</a:t>
            </a:r>
          </a:p>
          <a:p>
            <a:pPr lvl="2"/>
            <a:r>
              <a:rPr lang="en-US" dirty="0"/>
              <a:t>Analytic Solutions to Common Healthcare Problems</a:t>
            </a:r>
          </a:p>
          <a:p>
            <a:pPr lvl="1"/>
            <a:r>
              <a:rPr lang="en-US" dirty="0">
                <a:hlinkClick r:id="rId2"/>
              </a:rPr>
              <a:t>https://www.coursera.org/specializations/healthcare-information-literacy-data-analytics</a:t>
            </a:r>
            <a:endParaRPr lang="en-US" dirty="0"/>
          </a:p>
          <a:p>
            <a:pPr marL="0" indent="0">
              <a:buNone/>
            </a:pPr>
            <a:endParaRPr lang="en-US" dirty="0"/>
          </a:p>
        </p:txBody>
      </p:sp>
    </p:spTree>
    <p:extLst>
      <p:ext uri="{BB962C8B-B14F-4D97-AF65-F5344CB8AC3E}">
        <p14:creationId xmlns:p14="http://schemas.microsoft.com/office/powerpoint/2010/main" val="3973182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07DF-F4C8-4AE9-AA0E-16CC17007922}"/>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E19F4043-DD1B-43C5-993D-8A87B0DF70CB}"/>
              </a:ext>
            </a:extLst>
          </p:cNvPr>
          <p:cNvSpPr>
            <a:spLocks noGrp="1"/>
          </p:cNvSpPr>
          <p:nvPr>
            <p:ph idx="1"/>
          </p:nvPr>
        </p:nvSpPr>
        <p:spPr/>
        <p:txBody>
          <a:bodyPr/>
          <a:lstStyle/>
          <a:p>
            <a:r>
              <a:rPr lang="en-US" dirty="0"/>
              <a:t>We will discuss: </a:t>
            </a:r>
          </a:p>
          <a:p>
            <a:pPr lvl="1"/>
            <a:r>
              <a:rPr lang="en-US" dirty="0"/>
              <a:t>EHR’s and secondary use of healthcare data</a:t>
            </a:r>
          </a:p>
          <a:p>
            <a:pPr lvl="1"/>
            <a:r>
              <a:rPr lang="en-US" dirty="0"/>
              <a:t>The source of the  complexities we encounter when we use it</a:t>
            </a:r>
          </a:p>
          <a:p>
            <a:pPr lvl="1"/>
            <a:r>
              <a:rPr lang="en-US" dirty="0"/>
              <a:t>How complexity impacts user’s ability to create value from the data</a:t>
            </a:r>
          </a:p>
          <a:p>
            <a:pPr lvl="1"/>
            <a:r>
              <a:rPr lang="en-US" dirty="0"/>
              <a:t>How we are managing that complexity in focused ways</a:t>
            </a:r>
          </a:p>
          <a:p>
            <a:pPr lvl="1"/>
            <a:r>
              <a:rPr lang="en-US" dirty="0"/>
              <a:t>How we work with our community to create awareness, understand, and overcome the challenge</a:t>
            </a:r>
          </a:p>
          <a:p>
            <a:endParaRPr lang="en-US" dirty="0"/>
          </a:p>
          <a:p>
            <a:pPr marL="463550" lvl="1" indent="0">
              <a:buNone/>
            </a:pPr>
            <a:r>
              <a:rPr lang="en-US" dirty="0"/>
              <a:t> </a:t>
            </a:r>
          </a:p>
        </p:txBody>
      </p:sp>
    </p:spTree>
    <p:extLst>
      <p:ext uri="{BB962C8B-B14F-4D97-AF65-F5344CB8AC3E}">
        <p14:creationId xmlns:p14="http://schemas.microsoft.com/office/powerpoint/2010/main" val="342350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EHR Data – Review </a:t>
            </a:r>
          </a:p>
        </p:txBody>
      </p:sp>
      <p:sp>
        <p:nvSpPr>
          <p:cNvPr id="5" name="Content Placeholder 4"/>
          <p:cNvSpPr>
            <a:spLocks noGrp="1"/>
          </p:cNvSpPr>
          <p:nvPr>
            <p:ph idx="1"/>
          </p:nvPr>
        </p:nvSpPr>
        <p:spPr>
          <a:xfrm>
            <a:off x="449441" y="795514"/>
            <a:ext cx="6888338" cy="5524500"/>
          </a:xfrm>
        </p:spPr>
        <p:txBody>
          <a:bodyPr>
            <a:normAutofit fontScale="77500" lnSpcReduction="20000"/>
          </a:bodyPr>
          <a:lstStyle/>
          <a:p>
            <a:r>
              <a:rPr lang="en-US" b="0" dirty="0"/>
              <a:t>EHR system main purposes: </a:t>
            </a:r>
          </a:p>
          <a:p>
            <a:pPr lvl="1"/>
            <a:r>
              <a:rPr lang="en-US" dirty="0"/>
              <a:t>C</a:t>
            </a:r>
            <a:r>
              <a:rPr lang="en-US" b="0" dirty="0"/>
              <a:t>are of patients</a:t>
            </a:r>
          </a:p>
          <a:p>
            <a:pPr lvl="1"/>
            <a:r>
              <a:rPr lang="en-US" b="0" dirty="0"/>
              <a:t>Management of the clinic </a:t>
            </a:r>
          </a:p>
          <a:p>
            <a:pPr lvl="1"/>
            <a:r>
              <a:rPr lang="en-US" b="0" dirty="0"/>
              <a:t>Support for billing </a:t>
            </a:r>
          </a:p>
          <a:p>
            <a:pPr lvl="1"/>
            <a:r>
              <a:rPr lang="en-US" dirty="0"/>
              <a:t>Communication among providers</a:t>
            </a:r>
            <a:endParaRPr lang="en-US" b="0" dirty="0"/>
          </a:p>
          <a:p>
            <a:pPr lvl="1"/>
            <a:r>
              <a:rPr lang="en-US" b="0" dirty="0"/>
              <a:t>Some research - functions are maturing</a:t>
            </a:r>
          </a:p>
          <a:p>
            <a:endParaRPr lang="en-US" b="0" dirty="0"/>
          </a:p>
          <a:p>
            <a:r>
              <a:rPr lang="en-US" b="0" dirty="0"/>
              <a:t>EHR unifies data from many clinical environments including physician's offices, hospitals, ICU settings in a hospital, the operating room, recovery rooms, home health,  and the emergency department. </a:t>
            </a:r>
          </a:p>
          <a:p>
            <a:endParaRPr lang="en-US" b="0" dirty="0"/>
          </a:p>
          <a:p>
            <a:r>
              <a:rPr lang="en-US" b="0" dirty="0"/>
              <a:t>Some data are structured, but the much of the data is stored within provider notes</a:t>
            </a:r>
          </a:p>
          <a:p>
            <a:endParaRPr lang="en-US" dirty="0"/>
          </a:p>
          <a:p>
            <a:r>
              <a:rPr lang="en-US" dirty="0"/>
              <a:t>The EHR structures the data collection process within the workflow </a:t>
            </a:r>
            <a:endParaRPr lang="en-US" b="0" dirty="0"/>
          </a:p>
        </p:txBody>
      </p:sp>
      <p:pic>
        <p:nvPicPr>
          <p:cNvPr id="2" name="Picture 1"/>
          <p:cNvPicPr>
            <a:picLocks noChangeAspect="1"/>
          </p:cNvPicPr>
          <p:nvPr/>
        </p:nvPicPr>
        <p:blipFill>
          <a:blip r:embed="rId2"/>
          <a:stretch>
            <a:fillRect/>
          </a:stretch>
        </p:blipFill>
        <p:spPr>
          <a:xfrm>
            <a:off x="7541683" y="1152172"/>
            <a:ext cx="4286250" cy="3086100"/>
          </a:xfrm>
          <a:prstGeom prst="rect">
            <a:avLst/>
          </a:prstGeom>
        </p:spPr>
      </p:pic>
    </p:spTree>
    <p:extLst>
      <p:ext uri="{BB962C8B-B14F-4D97-AF65-F5344CB8AC3E}">
        <p14:creationId xmlns:p14="http://schemas.microsoft.com/office/powerpoint/2010/main" val="112883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010AD-B169-445C-83F6-3F3A500FEC87}"/>
              </a:ext>
            </a:extLst>
          </p:cNvPr>
          <p:cNvSpPr>
            <a:spLocks noGrp="1"/>
          </p:cNvSpPr>
          <p:nvPr>
            <p:ph type="title"/>
          </p:nvPr>
        </p:nvSpPr>
        <p:spPr/>
        <p:txBody>
          <a:bodyPr/>
          <a:lstStyle/>
          <a:p>
            <a:r>
              <a:rPr lang="en-US" dirty="0"/>
              <a:t>EPIC </a:t>
            </a:r>
          </a:p>
        </p:txBody>
      </p:sp>
      <p:sp>
        <p:nvSpPr>
          <p:cNvPr id="5" name="Content Placeholder 4">
            <a:extLst>
              <a:ext uri="{FF2B5EF4-FFF2-40B4-BE49-F238E27FC236}">
                <a16:creationId xmlns:a16="http://schemas.microsoft.com/office/drawing/2014/main" id="{7E989332-C2F0-4FFE-A6DC-DDB65C485B55}"/>
              </a:ext>
            </a:extLst>
          </p:cNvPr>
          <p:cNvSpPr>
            <a:spLocks noGrp="1"/>
          </p:cNvSpPr>
          <p:nvPr>
            <p:ph idx="1"/>
          </p:nvPr>
        </p:nvSpPr>
        <p:spPr>
          <a:xfrm>
            <a:off x="628651" y="876301"/>
            <a:ext cx="4037713" cy="5810250"/>
          </a:xfrm>
        </p:spPr>
        <p:txBody>
          <a:bodyPr>
            <a:normAutofit fontScale="85000" lnSpcReduction="20000"/>
          </a:bodyPr>
          <a:lstStyle/>
          <a:p>
            <a:r>
              <a:rPr lang="en-US" dirty="0"/>
              <a:t>Founded in a basement in 1979 with 1½ employees</a:t>
            </a:r>
          </a:p>
          <a:p>
            <a:r>
              <a:rPr lang="en-US" dirty="0"/>
              <a:t>Holds 28 percent of the U.S. acute care hospital market share</a:t>
            </a:r>
          </a:p>
          <a:p>
            <a:r>
              <a:rPr lang="en-US" u="sng" dirty="0"/>
              <a:t>All UC Medical Campuses </a:t>
            </a:r>
            <a:r>
              <a:rPr lang="en-US" dirty="0"/>
              <a:t>are clients.</a:t>
            </a:r>
          </a:p>
          <a:p>
            <a:r>
              <a:rPr lang="en-US" dirty="0"/>
              <a:t>More than 250 million patients have a current electronic record in</a:t>
            </a:r>
          </a:p>
          <a:p>
            <a:r>
              <a:rPr lang="en-US" dirty="0"/>
              <a:t>40% of operating expenses invested in R&amp;D</a:t>
            </a:r>
          </a:p>
          <a:p>
            <a:r>
              <a:rPr lang="en-US" dirty="0">
                <a:hlinkClick r:id="rId2"/>
              </a:rPr>
              <a:t>http://www.epic.com/about</a:t>
            </a:r>
            <a:r>
              <a:rPr lang="en-US" dirty="0"/>
              <a:t>  </a:t>
            </a:r>
          </a:p>
          <a:p>
            <a:endParaRPr lang="en-US" dirty="0"/>
          </a:p>
          <a:p>
            <a:endParaRPr lang="en-US" dirty="0"/>
          </a:p>
        </p:txBody>
      </p:sp>
      <p:pic>
        <p:nvPicPr>
          <p:cNvPr id="2" name="Picture 1"/>
          <p:cNvPicPr>
            <a:picLocks noChangeAspect="1"/>
          </p:cNvPicPr>
          <p:nvPr/>
        </p:nvPicPr>
        <p:blipFill>
          <a:blip r:embed="rId3"/>
          <a:stretch>
            <a:fillRect/>
          </a:stretch>
        </p:blipFill>
        <p:spPr>
          <a:xfrm>
            <a:off x="8005246" y="876301"/>
            <a:ext cx="3822687" cy="2840574"/>
          </a:xfrm>
          <a:prstGeom prst="rect">
            <a:avLst/>
          </a:prstGeom>
        </p:spPr>
      </p:pic>
      <p:pic>
        <p:nvPicPr>
          <p:cNvPr id="3" name="Picture 2"/>
          <p:cNvPicPr>
            <a:picLocks noChangeAspect="1"/>
          </p:cNvPicPr>
          <p:nvPr/>
        </p:nvPicPr>
        <p:blipFill>
          <a:blip r:embed="rId4"/>
          <a:stretch>
            <a:fillRect/>
          </a:stretch>
        </p:blipFill>
        <p:spPr>
          <a:xfrm>
            <a:off x="4666364" y="824908"/>
            <a:ext cx="2859272" cy="1908213"/>
          </a:xfrm>
          <a:prstGeom prst="rect">
            <a:avLst/>
          </a:prstGeom>
        </p:spPr>
      </p:pic>
      <p:pic>
        <p:nvPicPr>
          <p:cNvPr id="6" name="Picture 5"/>
          <p:cNvPicPr>
            <a:picLocks noChangeAspect="1"/>
          </p:cNvPicPr>
          <p:nvPr/>
        </p:nvPicPr>
        <p:blipFill>
          <a:blip r:embed="rId5"/>
          <a:stretch>
            <a:fillRect/>
          </a:stretch>
        </p:blipFill>
        <p:spPr>
          <a:xfrm>
            <a:off x="4666364" y="2733121"/>
            <a:ext cx="2859272" cy="2859272"/>
          </a:xfrm>
          <a:prstGeom prst="rect">
            <a:avLst/>
          </a:prstGeom>
        </p:spPr>
      </p:pic>
      <p:pic>
        <p:nvPicPr>
          <p:cNvPr id="7" name="Picture 6"/>
          <p:cNvPicPr>
            <a:picLocks noChangeAspect="1"/>
          </p:cNvPicPr>
          <p:nvPr/>
        </p:nvPicPr>
        <p:blipFill>
          <a:blip r:embed="rId6"/>
          <a:stretch>
            <a:fillRect/>
          </a:stretch>
        </p:blipFill>
        <p:spPr>
          <a:xfrm>
            <a:off x="9051823" y="3833376"/>
            <a:ext cx="2676376" cy="2853175"/>
          </a:xfrm>
          <a:prstGeom prst="rect">
            <a:avLst/>
          </a:prstGeom>
        </p:spPr>
      </p:pic>
      <p:pic>
        <p:nvPicPr>
          <p:cNvPr id="8" name="Picture 7"/>
          <p:cNvPicPr>
            <a:picLocks noChangeAspect="1"/>
          </p:cNvPicPr>
          <p:nvPr/>
        </p:nvPicPr>
        <p:blipFill>
          <a:blip r:embed="rId7"/>
          <a:stretch>
            <a:fillRect/>
          </a:stretch>
        </p:blipFill>
        <p:spPr>
          <a:xfrm>
            <a:off x="7098538" y="3944065"/>
            <a:ext cx="1813416" cy="2422116"/>
          </a:xfrm>
          <a:prstGeom prst="rect">
            <a:avLst/>
          </a:prstGeom>
        </p:spPr>
      </p:pic>
    </p:spTree>
    <p:extLst>
      <p:ext uri="{BB962C8B-B14F-4D97-AF65-F5344CB8AC3E}">
        <p14:creationId xmlns:p14="http://schemas.microsoft.com/office/powerpoint/2010/main" val="46579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68"/>
          <a:stretch/>
        </p:blipFill>
        <p:spPr bwMode="auto">
          <a:xfrm>
            <a:off x="304800" y="876300"/>
            <a:ext cx="5562600" cy="541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rot="18413087">
            <a:off x="590263" y="2434693"/>
            <a:ext cx="2558971" cy="1011266"/>
          </a:xfrm>
          <a:prstGeom prst="rect">
            <a:avLst/>
          </a:prstGeom>
          <a:noFill/>
        </p:spPr>
        <p:txBody>
          <a:bodyPr wrap="none" lIns="91440" tIns="45720" rIns="91440" bIns="45720">
            <a:prstTxWarp prst="textArchUp">
              <a:avLst/>
            </a:prstTxWarp>
            <a:spAutoFit/>
          </a:bodyPr>
          <a:lstStyle/>
          <a:p>
            <a:pPr algn="ctr"/>
            <a:r>
              <a:rPr lang="en-US" sz="3500" b="1" dirty="0">
                <a:ln w="12700">
                  <a:noFill/>
                  <a:prstDash val="solid"/>
                </a:ln>
                <a:solidFill>
                  <a:srgbClr val="EEECE1">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Practice</a:t>
            </a:r>
          </a:p>
        </p:txBody>
      </p:sp>
      <p:sp>
        <p:nvSpPr>
          <p:cNvPr id="40" name="Rectangle 39"/>
          <p:cNvSpPr/>
          <p:nvPr/>
        </p:nvSpPr>
        <p:spPr>
          <a:xfrm rot="3753957">
            <a:off x="3168650" y="2697811"/>
            <a:ext cx="2558971" cy="1011266"/>
          </a:xfrm>
          <a:prstGeom prst="rect">
            <a:avLst/>
          </a:prstGeom>
          <a:noFill/>
        </p:spPr>
        <p:txBody>
          <a:bodyPr wrap="none" lIns="91440" tIns="45720" rIns="91440" bIns="45720">
            <a:prstTxWarp prst="textArchUp">
              <a:avLst/>
            </a:prstTxWarp>
            <a:spAutoFit/>
          </a:bodyPr>
          <a:lstStyle/>
          <a:p>
            <a:pPr algn="ctr"/>
            <a:r>
              <a:rPr lang="en-US" sz="3500" b="1" dirty="0">
                <a:ln w="12700">
                  <a:noFill/>
                  <a:prstDash val="solid"/>
                </a:ln>
                <a:solidFill>
                  <a:srgbClr val="EEECE1">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Data</a:t>
            </a:r>
          </a:p>
        </p:txBody>
      </p:sp>
      <p:sp>
        <p:nvSpPr>
          <p:cNvPr id="41" name="Rectangle 40"/>
          <p:cNvSpPr/>
          <p:nvPr/>
        </p:nvSpPr>
        <p:spPr>
          <a:xfrm rot="531447">
            <a:off x="1581699" y="4697933"/>
            <a:ext cx="2699729" cy="958541"/>
          </a:xfrm>
          <a:prstGeom prst="rect">
            <a:avLst/>
          </a:prstGeom>
          <a:noFill/>
        </p:spPr>
        <p:txBody>
          <a:bodyPr wrap="none" lIns="91440" tIns="45720" rIns="91440" bIns="45720">
            <a:prstTxWarp prst="textArchDown">
              <a:avLst/>
            </a:prstTxWarp>
            <a:spAutoFit/>
          </a:bodyPr>
          <a:lstStyle/>
          <a:p>
            <a:pPr algn="ctr"/>
            <a:r>
              <a:rPr lang="en-US" sz="3500" b="1" dirty="0">
                <a:ln w="12700">
                  <a:noFill/>
                  <a:prstDash val="solid"/>
                </a:ln>
                <a:solidFill>
                  <a:srgbClr val="EEECE1">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Knowledge</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251"/>
          <a:stretch/>
        </p:blipFill>
        <p:spPr bwMode="auto">
          <a:xfrm>
            <a:off x="2109787" y="2743200"/>
            <a:ext cx="2005013" cy="109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2013375" y="4038600"/>
            <a:ext cx="2198038" cy="861774"/>
          </a:xfrm>
          <a:prstGeom prst="rect">
            <a:avLst/>
          </a:prstGeom>
          <a:noFill/>
          <a:ln>
            <a:noFill/>
          </a:ln>
        </p:spPr>
        <p:txBody>
          <a:bodyPr wrap="none" lIns="91440" tIns="45720" rIns="91440" bIns="45720">
            <a:spAutoFit/>
          </a:bodyPr>
          <a:lstStyle/>
          <a:p>
            <a:pPr algn="ctr"/>
            <a:r>
              <a:rPr lang="en-US" sz="2500" b="1" dirty="0">
                <a:ln w="12700">
                  <a:solidFill>
                    <a:prstClr val="white"/>
                  </a:solidFill>
                  <a:prstDash val="solid"/>
                </a:ln>
                <a:solidFill>
                  <a:srgbClr val="1F497D">
                    <a:lumMod val="7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Data-Driven </a:t>
            </a:r>
          </a:p>
          <a:p>
            <a:pPr algn="ctr"/>
            <a:r>
              <a:rPr lang="en-US" sz="2500" b="1" dirty="0">
                <a:ln w="12700">
                  <a:solidFill>
                    <a:prstClr val="white"/>
                  </a:solidFill>
                  <a:prstDash val="solid"/>
                </a:ln>
                <a:solidFill>
                  <a:srgbClr val="1F497D">
                    <a:lumMod val="7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Improvement</a:t>
            </a:r>
          </a:p>
        </p:txBody>
      </p:sp>
      <p:pic>
        <p:nvPicPr>
          <p:cNvPr id="46"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7353" y="2667000"/>
            <a:ext cx="1891247" cy="1446613"/>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a:extLst>
              <a:ext uri="{FF2B5EF4-FFF2-40B4-BE49-F238E27FC236}">
                <a16:creationId xmlns:a16="http://schemas.microsoft.com/office/drawing/2014/main" id="{7C4CAE69-24ED-4938-9591-797BAE61C876}"/>
              </a:ext>
            </a:extLst>
          </p:cNvPr>
          <p:cNvGrpSpPr/>
          <p:nvPr/>
        </p:nvGrpSpPr>
        <p:grpSpPr>
          <a:xfrm>
            <a:off x="4553433" y="3506037"/>
            <a:ext cx="1279995" cy="934695"/>
            <a:chOff x="4553433" y="3506037"/>
            <a:chExt cx="1279995" cy="934695"/>
          </a:xfrm>
        </p:grpSpPr>
        <p:grpSp>
          <p:nvGrpSpPr>
            <p:cNvPr id="15" name="Group 14">
              <a:extLst>
                <a:ext uri="{FF2B5EF4-FFF2-40B4-BE49-F238E27FC236}">
                  <a16:creationId xmlns:a16="http://schemas.microsoft.com/office/drawing/2014/main" id="{A7FAD80E-8B7E-46CD-99EF-E166AF83CCD6}"/>
                </a:ext>
              </a:extLst>
            </p:cNvPr>
            <p:cNvGrpSpPr/>
            <p:nvPr/>
          </p:nvGrpSpPr>
          <p:grpSpPr>
            <a:xfrm>
              <a:off x="4553433" y="3506037"/>
              <a:ext cx="1279995" cy="932492"/>
              <a:chOff x="4553433" y="3506037"/>
              <a:chExt cx="1279995" cy="932492"/>
            </a:xfrm>
          </p:grpSpPr>
          <p:sp>
            <p:nvSpPr>
              <p:cNvPr id="16" name="Rectangle 15">
                <a:extLst>
                  <a:ext uri="{FF2B5EF4-FFF2-40B4-BE49-F238E27FC236}">
                    <a16:creationId xmlns:a16="http://schemas.microsoft.com/office/drawing/2014/main" id="{68798088-D6CD-4319-B198-652A90617182}"/>
                  </a:ext>
                </a:extLst>
              </p:cNvPr>
              <p:cNvSpPr/>
              <p:nvPr/>
            </p:nvSpPr>
            <p:spPr>
              <a:xfrm rot="1431931">
                <a:off x="4553433" y="3795054"/>
                <a:ext cx="1279995" cy="64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5EF8408-2522-491F-814C-A377A2E90244}"/>
                  </a:ext>
                </a:extLst>
              </p:cNvPr>
              <p:cNvSpPr/>
              <p:nvPr/>
            </p:nvSpPr>
            <p:spPr>
              <a:xfrm rot="21101357">
                <a:off x="4565072" y="3506037"/>
                <a:ext cx="1265903" cy="613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DBC95276-5AC4-45A7-A42B-EC9A42FF7740}"/>
                </a:ext>
              </a:extLst>
            </p:cNvPr>
            <p:cNvGrpSpPr/>
            <p:nvPr/>
          </p:nvGrpSpPr>
          <p:grpSpPr>
            <a:xfrm rot="1601406">
              <a:off x="4690190" y="3533630"/>
              <a:ext cx="889081" cy="907102"/>
              <a:chOff x="7043370" y="4519724"/>
              <a:chExt cx="1188720" cy="1188720"/>
            </a:xfrm>
          </p:grpSpPr>
          <p:sp>
            <p:nvSpPr>
              <p:cNvPr id="19" name="Rectangle 18">
                <a:extLst>
                  <a:ext uri="{FF2B5EF4-FFF2-40B4-BE49-F238E27FC236}">
                    <a16:creationId xmlns:a16="http://schemas.microsoft.com/office/drawing/2014/main" id="{C9A0E938-3E6B-4CC6-80D6-ACD7C7922663}"/>
                  </a:ext>
                </a:extLst>
              </p:cNvPr>
              <p:cNvSpPr/>
              <p:nvPr/>
            </p:nvSpPr>
            <p:spPr>
              <a:xfrm rot="18696973">
                <a:off x="7016813" y="5007141"/>
                <a:ext cx="1188720" cy="213886"/>
              </a:xfrm>
              <a:prstGeom prst="rect">
                <a:avLst/>
              </a:prstGeom>
              <a:solidFill>
                <a:srgbClr val="FF1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7129C-BBCF-47EE-95AE-43537054FFBC}"/>
                  </a:ext>
                </a:extLst>
              </p:cNvPr>
              <p:cNvSpPr/>
              <p:nvPr/>
            </p:nvSpPr>
            <p:spPr>
              <a:xfrm rot="2564065">
                <a:off x="7043370" y="5033770"/>
                <a:ext cx="1188720" cy="213886"/>
              </a:xfrm>
              <a:prstGeom prst="rect">
                <a:avLst/>
              </a:prstGeom>
              <a:solidFill>
                <a:srgbClr val="FF1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4" name="Rectangle 23">
            <a:extLst>
              <a:ext uri="{FF2B5EF4-FFF2-40B4-BE49-F238E27FC236}">
                <a16:creationId xmlns:a16="http://schemas.microsoft.com/office/drawing/2014/main" id="{7C5D659E-A200-E448-9B3B-E84AA401854F}"/>
              </a:ext>
            </a:extLst>
          </p:cNvPr>
          <p:cNvSpPr/>
          <p:nvPr/>
        </p:nvSpPr>
        <p:spPr>
          <a:xfrm>
            <a:off x="6096000" y="1905000"/>
            <a:ext cx="5880578" cy="2477601"/>
          </a:xfrm>
          <a:prstGeom prst="rect">
            <a:avLst/>
          </a:prstGeom>
          <a:solidFill>
            <a:schemeClr val="bg1"/>
          </a:solidFill>
        </p:spPr>
        <p:txBody>
          <a:bodyPr wrap="square">
            <a:spAutoFit/>
          </a:bodyPr>
          <a:lstStyle/>
          <a:p>
            <a:r>
              <a:rPr lang="en-US" sz="2000" dirty="0">
                <a:solidFill>
                  <a:prstClr val="black"/>
                </a:solidFill>
                <a:latin typeface="Arial" panose="020B0604020202020204" pitchFamily="34" charset="0"/>
                <a:cs typeface="Arial" panose="020B0604020202020204" pitchFamily="34" charset="0"/>
              </a:rPr>
              <a:t>Learning Health Systems (AHRQ)</a:t>
            </a:r>
          </a:p>
          <a:p>
            <a:endParaRPr lang="en-US" sz="5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1F497D">
                    <a:lumMod val="50000"/>
                  </a:srgbClr>
                </a:solidFill>
                <a:latin typeface="Arial" panose="020B0604020202020204" pitchFamily="34" charset="0"/>
                <a:cs typeface="Arial" panose="020B0604020202020204" pitchFamily="34" charset="0"/>
              </a:rPr>
              <a:t>Gather and apply information </a:t>
            </a:r>
            <a:r>
              <a:rPr lang="en-US" sz="2000" dirty="0">
                <a:solidFill>
                  <a:prstClr val="black"/>
                </a:solidFill>
                <a:latin typeface="Arial" panose="020B0604020202020204" pitchFamily="34" charset="0"/>
                <a:cs typeface="Arial" panose="020B0604020202020204" pitchFamily="34" charset="0"/>
              </a:rPr>
              <a:t>in real-time</a:t>
            </a:r>
          </a:p>
          <a:p>
            <a:endParaRPr lang="en-US" sz="500" dirty="0">
              <a:solidFill>
                <a:prstClr val="black"/>
              </a:solidFill>
              <a:latin typeface="Arial" panose="020B0604020202020204" pitchFamily="34" charset="0"/>
              <a:cs typeface="Arial" panose="020B0604020202020204" pitchFamily="34" charset="0"/>
            </a:endParaRPr>
          </a:p>
          <a:p>
            <a:endParaRPr lang="en-US" sz="5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1F497D">
                    <a:lumMod val="50000"/>
                  </a:srgbClr>
                </a:solidFill>
                <a:latin typeface="Arial" panose="020B0604020202020204" pitchFamily="34" charset="0"/>
                <a:cs typeface="Arial" panose="020B0604020202020204" pitchFamily="34" charset="0"/>
              </a:rPr>
              <a:t>Leverage technology </a:t>
            </a:r>
            <a:r>
              <a:rPr lang="en-US" sz="2000" dirty="0">
                <a:solidFill>
                  <a:prstClr val="black"/>
                </a:solidFill>
                <a:latin typeface="Arial" panose="020B0604020202020204" pitchFamily="34" charset="0"/>
                <a:cs typeface="Arial" panose="020B0604020202020204" pitchFamily="34" charset="0"/>
              </a:rPr>
              <a:t>to share new evidence</a:t>
            </a:r>
            <a:endParaRPr lang="en-US" sz="500" dirty="0">
              <a:solidFill>
                <a:prstClr val="black"/>
              </a:solidFill>
              <a:latin typeface="Arial" panose="020B0604020202020204" pitchFamily="34" charset="0"/>
              <a:cs typeface="Arial" panose="020B0604020202020204" pitchFamily="34" charset="0"/>
            </a:endParaRPr>
          </a:p>
          <a:p>
            <a:endParaRPr lang="en-US" sz="500" dirty="0">
              <a:solidFill>
                <a:prstClr val="black"/>
              </a:solidFill>
              <a:latin typeface="Arial" panose="020B0604020202020204" pitchFamily="34" charset="0"/>
              <a:cs typeface="Arial" panose="020B0604020202020204" pitchFamily="34" charset="0"/>
            </a:endParaRPr>
          </a:p>
          <a:p>
            <a:endParaRPr lang="en-US" sz="5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1F497D">
                    <a:lumMod val="50000"/>
                  </a:srgbClr>
                </a:solidFill>
                <a:latin typeface="Arial" panose="020B0604020202020204" pitchFamily="34" charset="0"/>
                <a:cs typeface="Arial" panose="020B0604020202020204" pitchFamily="34" charset="0"/>
              </a:rPr>
              <a:t>Capture and analyze data</a:t>
            </a:r>
            <a:r>
              <a:rPr lang="en-US" sz="2000" b="1" dirty="0">
                <a:solidFill>
                  <a:srgbClr val="1F497D">
                    <a:lumMod val="75000"/>
                  </a:srgbClr>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to improve care</a:t>
            </a:r>
          </a:p>
          <a:p>
            <a:endParaRPr lang="en-US" sz="500" dirty="0">
              <a:solidFill>
                <a:prstClr val="black"/>
              </a:solidFill>
              <a:latin typeface="Arial" panose="020B0604020202020204" pitchFamily="34" charset="0"/>
              <a:cs typeface="Arial" panose="020B0604020202020204" pitchFamily="34" charset="0"/>
            </a:endParaRPr>
          </a:p>
          <a:p>
            <a:endParaRPr lang="en-US" sz="5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Create a </a:t>
            </a:r>
            <a:r>
              <a:rPr lang="en-US" sz="2000" b="1" dirty="0">
                <a:solidFill>
                  <a:srgbClr val="1F497D">
                    <a:lumMod val="50000"/>
                  </a:srgbClr>
                </a:solidFill>
                <a:latin typeface="Arial" panose="020B0604020202020204" pitchFamily="34" charset="0"/>
                <a:cs typeface="Arial" panose="020B0604020202020204" pitchFamily="34" charset="0"/>
              </a:rPr>
              <a:t>feedback cycle for learning and improvement</a:t>
            </a:r>
          </a:p>
        </p:txBody>
      </p:sp>
      <p:sp>
        <p:nvSpPr>
          <p:cNvPr id="2" name="TextBox 1">
            <a:extLst>
              <a:ext uri="{FF2B5EF4-FFF2-40B4-BE49-F238E27FC236}">
                <a16:creationId xmlns:a16="http://schemas.microsoft.com/office/drawing/2014/main" id="{8FD44D03-4B5B-024A-B81E-AE6284C7CABD}"/>
              </a:ext>
            </a:extLst>
          </p:cNvPr>
          <p:cNvSpPr txBox="1"/>
          <p:nvPr/>
        </p:nvSpPr>
        <p:spPr>
          <a:xfrm>
            <a:off x="11791847" y="6388100"/>
            <a:ext cx="184731" cy="369332"/>
          </a:xfrm>
          <a:prstGeom prst="rect">
            <a:avLst/>
          </a:prstGeom>
          <a:solidFill>
            <a:schemeClr val="bg1"/>
          </a:solidFill>
        </p:spPr>
        <p:txBody>
          <a:bodyPr wrap="none" rtlCol="0">
            <a:spAutoFit/>
          </a:bodyPr>
          <a:lstStyle/>
          <a:p>
            <a:endParaRPr lang="en-US" dirty="0"/>
          </a:p>
        </p:txBody>
      </p:sp>
      <p:sp>
        <p:nvSpPr>
          <p:cNvPr id="5" name="TextBox 4">
            <a:extLst>
              <a:ext uri="{FF2B5EF4-FFF2-40B4-BE49-F238E27FC236}">
                <a16:creationId xmlns:a16="http://schemas.microsoft.com/office/drawing/2014/main" id="{C75515DA-6388-C34C-B8A3-6F3EE32D9728}"/>
              </a:ext>
            </a:extLst>
          </p:cNvPr>
          <p:cNvSpPr txBox="1"/>
          <p:nvPr/>
        </p:nvSpPr>
        <p:spPr>
          <a:xfrm>
            <a:off x="11553825" y="6467475"/>
            <a:ext cx="422753" cy="369332"/>
          </a:xfrm>
          <a:prstGeom prst="rect">
            <a:avLst/>
          </a:prstGeom>
          <a:noFill/>
          <a:ln>
            <a:solidFill>
              <a:schemeClr val="bg1"/>
            </a:solidFill>
          </a:ln>
        </p:spPr>
        <p:txBody>
          <a:bodyPr wrap="square" rtlCol="0">
            <a:spAutoFit/>
          </a:bodyPr>
          <a:lstStyle/>
          <a:p>
            <a:endParaRPr lang="en-US" dirty="0"/>
          </a:p>
        </p:txBody>
      </p:sp>
      <p:sp>
        <p:nvSpPr>
          <p:cNvPr id="4" name="Title 3">
            <a:extLst>
              <a:ext uri="{FF2B5EF4-FFF2-40B4-BE49-F238E27FC236}">
                <a16:creationId xmlns:a16="http://schemas.microsoft.com/office/drawing/2014/main" id="{A720480E-70AC-4F5E-A5D4-A4B357DB51F7}"/>
              </a:ext>
            </a:extLst>
          </p:cNvPr>
          <p:cNvSpPr>
            <a:spLocks noGrp="1"/>
          </p:cNvSpPr>
          <p:nvPr>
            <p:ph type="title"/>
          </p:nvPr>
        </p:nvSpPr>
        <p:spPr/>
        <p:txBody>
          <a:bodyPr/>
          <a:lstStyle/>
          <a:p>
            <a:r>
              <a:rPr lang="en-US" dirty="0"/>
              <a:t>The Learning Health System</a:t>
            </a:r>
          </a:p>
        </p:txBody>
      </p:sp>
      <p:sp>
        <p:nvSpPr>
          <p:cNvPr id="3" name="Oval 2">
            <a:extLst>
              <a:ext uri="{FF2B5EF4-FFF2-40B4-BE49-F238E27FC236}">
                <a16:creationId xmlns:a16="http://schemas.microsoft.com/office/drawing/2014/main" id="{1255B9AE-A823-4DBD-B2A3-58568EFFD12F}"/>
              </a:ext>
            </a:extLst>
          </p:cNvPr>
          <p:cNvSpPr/>
          <p:nvPr/>
        </p:nvSpPr>
        <p:spPr>
          <a:xfrm>
            <a:off x="6096000" y="3150606"/>
            <a:ext cx="5562600" cy="585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40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AEB7-9754-4944-B1DB-799A4180DD7E}"/>
              </a:ext>
            </a:extLst>
          </p:cNvPr>
          <p:cNvSpPr>
            <a:spLocks noGrp="1"/>
          </p:cNvSpPr>
          <p:nvPr>
            <p:ph type="title"/>
          </p:nvPr>
        </p:nvSpPr>
        <p:spPr>
          <a:xfrm>
            <a:off x="526500" y="637687"/>
            <a:ext cx="11139000" cy="689951"/>
          </a:xfrm>
        </p:spPr>
        <p:txBody>
          <a:bodyPr/>
          <a:lstStyle/>
          <a:p>
            <a:pPr>
              <a:lnSpc>
                <a:spcPct val="150000"/>
              </a:lnSpc>
            </a:pPr>
            <a:r>
              <a:rPr lang="en-US" dirty="0"/>
              <a:t>Secondary use of data is a part of this model. </a:t>
            </a:r>
            <a:br>
              <a:rPr lang="en-US" dirty="0"/>
            </a:br>
            <a:r>
              <a:rPr lang="en-US" dirty="0"/>
              <a:t>   </a:t>
            </a:r>
            <a:r>
              <a:rPr lang="en-US" b="0" dirty="0"/>
              <a:t>Examples of secondary uses of EHR data:</a:t>
            </a:r>
          </a:p>
        </p:txBody>
      </p:sp>
      <p:sp>
        <p:nvSpPr>
          <p:cNvPr id="3" name="Text Placeholder 2">
            <a:extLst>
              <a:ext uri="{FF2B5EF4-FFF2-40B4-BE49-F238E27FC236}">
                <a16:creationId xmlns:a16="http://schemas.microsoft.com/office/drawing/2014/main" id="{5F1BDC25-73B2-4AED-A29F-2A37C1B0746E}"/>
              </a:ext>
            </a:extLst>
          </p:cNvPr>
          <p:cNvSpPr>
            <a:spLocks noGrp="1"/>
          </p:cNvSpPr>
          <p:nvPr>
            <p:ph type="body" idx="1"/>
          </p:nvPr>
        </p:nvSpPr>
        <p:spPr>
          <a:xfrm>
            <a:off x="762000" y="1758454"/>
            <a:ext cx="5232300" cy="4646963"/>
          </a:xfrm>
        </p:spPr>
        <p:txBody>
          <a:bodyPr/>
          <a:lstStyle/>
          <a:p>
            <a:r>
              <a:rPr lang="en-US" dirty="0"/>
              <a:t>Improve Clinical patient Outcomes</a:t>
            </a:r>
          </a:p>
          <a:p>
            <a:r>
              <a:rPr lang="en-US" dirty="0"/>
              <a:t>Reduce Health System Costs</a:t>
            </a:r>
          </a:p>
          <a:p>
            <a:r>
              <a:rPr lang="en-US" dirty="0"/>
              <a:t>Improve Health System Operations</a:t>
            </a:r>
          </a:p>
          <a:p>
            <a:r>
              <a:rPr lang="en-US" dirty="0"/>
              <a:t>Regulatory reporting</a:t>
            </a:r>
          </a:p>
          <a:p>
            <a:r>
              <a:rPr lang="en-US" dirty="0"/>
              <a:t>Support for population health</a:t>
            </a:r>
          </a:p>
          <a:p>
            <a:endParaRPr lang="en-US" dirty="0"/>
          </a:p>
        </p:txBody>
      </p:sp>
      <p:sp>
        <p:nvSpPr>
          <p:cNvPr id="4" name="Text Placeholder 3">
            <a:extLst>
              <a:ext uri="{FF2B5EF4-FFF2-40B4-BE49-F238E27FC236}">
                <a16:creationId xmlns:a16="http://schemas.microsoft.com/office/drawing/2014/main" id="{DD73BDAF-1572-4BEB-90E4-37E8068C2224}"/>
              </a:ext>
            </a:extLst>
          </p:cNvPr>
          <p:cNvSpPr>
            <a:spLocks noGrp="1"/>
          </p:cNvSpPr>
          <p:nvPr>
            <p:ph type="body" idx="2"/>
          </p:nvPr>
        </p:nvSpPr>
        <p:spPr>
          <a:xfrm>
            <a:off x="6197600" y="1881546"/>
            <a:ext cx="5225400" cy="4523871"/>
          </a:xfrm>
        </p:spPr>
        <p:txBody>
          <a:bodyPr/>
          <a:lstStyle/>
          <a:p>
            <a:r>
              <a:rPr lang="en-US" dirty="0"/>
              <a:t>Identification of Best Practices</a:t>
            </a:r>
          </a:p>
          <a:p>
            <a:r>
              <a:rPr lang="en-US" dirty="0"/>
              <a:t>Development of predictive algorithms </a:t>
            </a:r>
          </a:p>
          <a:p>
            <a:r>
              <a:rPr lang="en-US" dirty="0"/>
              <a:t>Development of AI models</a:t>
            </a:r>
          </a:p>
          <a:p>
            <a:r>
              <a:rPr lang="en-US" dirty="0"/>
              <a:t>Identification and recruitment of possible clinical trials participants</a:t>
            </a:r>
          </a:p>
        </p:txBody>
      </p:sp>
    </p:spTree>
    <p:extLst>
      <p:ext uri="{BB962C8B-B14F-4D97-AF65-F5344CB8AC3E}">
        <p14:creationId xmlns:p14="http://schemas.microsoft.com/office/powerpoint/2010/main" val="352364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4432-9ED4-44C1-84DD-6889B8A35091}"/>
              </a:ext>
            </a:extLst>
          </p:cNvPr>
          <p:cNvSpPr>
            <a:spLocks noGrp="1"/>
          </p:cNvSpPr>
          <p:nvPr>
            <p:ph type="title"/>
          </p:nvPr>
        </p:nvSpPr>
        <p:spPr/>
        <p:txBody>
          <a:bodyPr/>
          <a:lstStyle/>
          <a:p>
            <a:r>
              <a:rPr lang="en-US" dirty="0"/>
              <a:t>Data Provisioning Core</a:t>
            </a:r>
          </a:p>
        </p:txBody>
      </p:sp>
      <p:pic>
        <p:nvPicPr>
          <p:cNvPr id="5" name="Content Placeholder 4">
            <a:extLst>
              <a:ext uri="{FF2B5EF4-FFF2-40B4-BE49-F238E27FC236}">
                <a16:creationId xmlns:a16="http://schemas.microsoft.com/office/drawing/2014/main" id="{95A104F0-3513-4965-BCE8-CF81060CAF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97" y="689811"/>
            <a:ext cx="11308657" cy="5743073"/>
          </a:xfrm>
        </p:spPr>
      </p:pic>
    </p:spTree>
    <p:extLst>
      <p:ext uri="{BB962C8B-B14F-4D97-AF65-F5344CB8AC3E}">
        <p14:creationId xmlns:p14="http://schemas.microsoft.com/office/powerpoint/2010/main" val="3234742591"/>
      </p:ext>
    </p:extLst>
  </p:cSld>
  <p:clrMapOvr>
    <a:masterClrMapping/>
  </p:clrMapOvr>
</p:sld>
</file>

<file path=ppt/theme/theme1.xml><?xml version="1.0" encoding="utf-8"?>
<a:theme xmlns:a="http://schemas.openxmlformats.org/drawingml/2006/main" name="Office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5001</TotalTime>
  <Words>2598</Words>
  <Application>Microsoft Office PowerPoint</Application>
  <PresentationFormat>Widescreen</PresentationFormat>
  <Paragraphs>303</Paragraphs>
  <Slides>34</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Century Gothic</vt:lpstr>
      <vt:lpstr>Myriad Pro SemiCond</vt:lpstr>
      <vt:lpstr>Tahoma</vt:lpstr>
      <vt:lpstr>Wingdings</vt:lpstr>
      <vt:lpstr>Office Theme</vt:lpstr>
      <vt:lpstr>Visio</vt:lpstr>
      <vt:lpstr>Assessing Data Quality for Healthcare Analytics:</vt:lpstr>
      <vt:lpstr>Some materials for this presentation originated in</vt:lpstr>
      <vt:lpstr>About UC Davis Health</vt:lpstr>
      <vt:lpstr>Today</vt:lpstr>
      <vt:lpstr>EHR Data – Review </vt:lpstr>
      <vt:lpstr>EPIC </vt:lpstr>
      <vt:lpstr>The Learning Health System</vt:lpstr>
      <vt:lpstr>Secondary use of data is a part of this model.     Examples of secondary uses of EHR data:</vt:lpstr>
      <vt:lpstr>Data Provisioning Core</vt:lpstr>
      <vt:lpstr>For More on UCDH Health Data Provisioning Core and how it supports the learning health system </vt:lpstr>
      <vt:lpstr>Partnership for Data Curation</vt:lpstr>
      <vt:lpstr>We aim to validate data that supports our analyses</vt:lpstr>
      <vt:lpstr>How Clinical Data are Stored</vt:lpstr>
      <vt:lpstr>Epic’s solution: a Normalized Relational Database</vt:lpstr>
      <vt:lpstr>Context: Asking Questions about Data Origins</vt:lpstr>
      <vt:lpstr>Everything is Concept – Analytics Moves Data to Conceptual Representation </vt:lpstr>
      <vt:lpstr>In Healthcare Complex Workflows, ETL = Data Complexity </vt:lpstr>
      <vt:lpstr>PowerPoint Presentation</vt:lpstr>
      <vt:lpstr>What Causes Data Quality Issues?</vt:lpstr>
      <vt:lpstr>Characterize / Profile Data:  Give Domain Experts Opportunity to Understand Data </vt:lpstr>
      <vt:lpstr>Data Quality Terminology – What Tests/Metrics Can Help?</vt:lpstr>
      <vt:lpstr>Standardize Using Data Quality Terminology – Help Teams Communicate/Understand </vt:lpstr>
      <vt:lpstr>Unrepresented Data Quality Elements</vt:lpstr>
      <vt:lpstr>PowerPoint Presentation</vt:lpstr>
      <vt:lpstr>Definitions: Curation and Validation </vt:lpstr>
      <vt:lpstr>ETL Processes – Curating Data for Analytical Output </vt:lpstr>
      <vt:lpstr>Data Validation Initiatives</vt:lpstr>
      <vt:lpstr>PowerPoint Presentation</vt:lpstr>
      <vt:lpstr>A practical definition of Data Quality</vt:lpstr>
      <vt:lpstr>Data Quality based on typical validation Methods</vt:lpstr>
      <vt:lpstr>Data Quality based on data use case </vt:lpstr>
      <vt:lpstr>Questions</vt:lpstr>
      <vt:lpstr>Thank you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Data Quality for Healthcare Analytics:</dc:title>
  <dc:creator>Douglas B Berman</dc:creator>
  <cp:lastModifiedBy>Douglas Bruce Berman</cp:lastModifiedBy>
  <cp:revision>46</cp:revision>
  <dcterms:modified xsi:type="dcterms:W3CDTF">2019-07-12T19:05:56Z</dcterms:modified>
</cp:coreProperties>
</file>