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0"/>
  </p:notesMasterIdLst>
  <p:sldIdLst>
    <p:sldId id="256" r:id="rId2"/>
    <p:sldId id="263" r:id="rId3"/>
    <p:sldId id="264" r:id="rId4"/>
    <p:sldId id="257" r:id="rId5"/>
    <p:sldId id="265" r:id="rId6"/>
    <p:sldId id="285" r:id="rId7"/>
    <p:sldId id="278" r:id="rId8"/>
    <p:sldId id="266" r:id="rId9"/>
    <p:sldId id="267" r:id="rId10"/>
    <p:sldId id="282" r:id="rId11"/>
    <p:sldId id="280" r:id="rId12"/>
    <p:sldId id="268" r:id="rId13"/>
    <p:sldId id="281" r:id="rId14"/>
    <p:sldId id="279" r:id="rId15"/>
    <p:sldId id="258" r:id="rId16"/>
    <p:sldId id="260" r:id="rId17"/>
    <p:sldId id="283" r:id="rId18"/>
    <p:sldId id="270" r:id="rId19"/>
    <p:sldId id="271" r:id="rId20"/>
    <p:sldId id="259" r:id="rId21"/>
    <p:sldId id="272" r:id="rId22"/>
    <p:sldId id="273" r:id="rId23"/>
    <p:sldId id="274" r:id="rId24"/>
    <p:sldId id="261" r:id="rId25"/>
    <p:sldId id="276" r:id="rId26"/>
    <p:sldId id="262" r:id="rId27"/>
    <p:sldId id="284" r:id="rId28"/>
    <p:sldId id="275" r:id="rId2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1" roundtripDataSignature="AMtx7mjn6NRoxu4ESJnlLnDQuyvrRe/1mQ=="/>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A540"/>
    <a:srgbClr val="DFA440"/>
    <a:srgbClr val="E5B143"/>
    <a:srgbClr val="3A488C"/>
    <a:srgbClr val="384AA3"/>
    <a:srgbClr val="304297"/>
    <a:srgbClr val="3E43A3"/>
    <a:srgbClr val="3053A3"/>
    <a:srgbClr val="4D54D3"/>
    <a:srgbClr val="E8C5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94694"/>
  </p:normalViewPr>
  <p:slideViewPr>
    <p:cSldViewPr snapToGrid="0" snapToObjects="1">
      <p:cViewPr varScale="1">
        <p:scale>
          <a:sx n="173" d="100"/>
          <a:sy n="173" d="100"/>
        </p:scale>
        <p:origin x="229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How many attended WIT panel on Tuesday? </a:t>
            </a:r>
          </a:p>
          <a:p>
            <a:pPr marL="0" lvl="0" indent="0" algn="l" rtl="0">
              <a:lnSpc>
                <a:spcPct val="100000"/>
              </a:lnSpc>
              <a:spcBef>
                <a:spcPts val="0"/>
              </a:spcBef>
              <a:spcAft>
                <a:spcPts val="0"/>
              </a:spcAft>
              <a:buSzPts val="1400"/>
              <a:buNone/>
            </a:pPr>
            <a:r>
              <a:rPr lang="en-US" dirty="0"/>
              <a:t>How cool is it that there is a ”Diversifying IT Culture” track? </a:t>
            </a:r>
            <a:endParaRPr dirty="0"/>
          </a:p>
        </p:txBody>
      </p:sp>
      <p:sp>
        <p:nvSpPr>
          <p:cNvPr id="48" name="Google Shape;4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Our initial questions. </a:t>
            </a:r>
            <a:endParaRPr dirty="0"/>
          </a:p>
        </p:txBody>
      </p:sp>
      <p:sp>
        <p:nvSpPr>
          <p:cNvPr id="56" name="Google Shape;5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36756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2455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So we drafted a charter to help outline our goals. Showing you our charter, not to test your eye sight but to show you it’s a simple as a one page description. Any employee who has an interest or role in IT is welcome to join. Aim to meet once every month. </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31329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Our initial questions. </a:t>
            </a:r>
            <a:endParaRPr dirty="0"/>
          </a:p>
        </p:txBody>
      </p:sp>
      <p:sp>
        <p:nvSpPr>
          <p:cNvPr id="56" name="Google Shape;5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04576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8893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Sent out an email invitation for our first meeting. We had over 90 participants at our first meeting, join either in person or remotely. We had some male allies join us. A few in managerial positions wanted to know how to increase their women applicants for positions or how to best encourage current women employees to take on bigger projects. A couple of people wanted to get ideas on how to support their daughter's interest in tech and help pave the way for them. </a:t>
            </a:r>
          </a:p>
          <a:p>
            <a:pPr marL="0" lvl="0" indent="0" algn="l" rtl="0">
              <a:lnSpc>
                <a:spcPct val="100000"/>
              </a:lnSpc>
              <a:spcBef>
                <a:spcPts val="0"/>
              </a:spcBef>
              <a:spcAft>
                <a:spcPts val="0"/>
              </a:spcAft>
              <a:buSzPts val="1400"/>
              <a:buNone/>
            </a:pPr>
            <a:endParaRPr dirty="0"/>
          </a:p>
        </p:txBody>
      </p:sp>
      <p:sp>
        <p:nvSpPr>
          <p:cNvPr id="62" name="Google Shape;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After our first meeting we asked members to fill out a survey including questions about any initial feelings about the draft charter, what they hoped to gain from joining this group, what they would like to contribute to the group. These were the main interests that jumped out from the responses (~30 responses total).</a:t>
            </a:r>
            <a:endParaRPr dirty="0"/>
          </a:p>
        </p:txBody>
      </p:sp>
      <p:sp>
        <p:nvSpPr>
          <p:cNvPr id="79" name="Google Shape;7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We knew we wanted it to be open to all IT staff at UCD/UCDH and wanted it to feel inclusive.</a:t>
            </a:r>
          </a:p>
          <a:p>
            <a:pPr marL="0" lvl="0" indent="0" algn="l" rtl="0">
              <a:lnSpc>
                <a:spcPct val="100000"/>
              </a:lnSpc>
              <a:spcBef>
                <a:spcPts val="0"/>
              </a:spcBef>
              <a:spcAft>
                <a:spcPts val="0"/>
              </a:spcAft>
              <a:buSzPts val="1400"/>
              <a:buNone/>
            </a:pPr>
            <a:endParaRPr dirty="0"/>
          </a:p>
        </p:txBody>
      </p:sp>
      <p:sp>
        <p:nvSpPr>
          <p:cNvPr id="48" name="Google Shape;4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02640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Based on feedback from a presentation on our group, we changed the name from Women in Technology to Gender Equity in IT. We want to be inclusive and make everyone feel welcome. We altered our charter to include the new name and take out the word women and inserted the term underrepresented genders and others. </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92850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We meet every other month with social events in between meetings. So far have had fairly good attendance, although the June was tough with the end of quarter so close. </a:t>
            </a:r>
            <a:endParaRPr dirty="0"/>
          </a:p>
        </p:txBody>
      </p:sp>
      <p:sp>
        <p:nvSpPr>
          <p:cNvPr id="48" name="Google Shape;4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6781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 name="Google Shape;4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859077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lvl="0"/>
            <a:r>
              <a:rPr lang="en-US" dirty="0"/>
              <a:t>Enthusiasm for group was amazing. Comfortable work connections are being made. Able to compare processes and resources at each campus location, UCD/UCDH. Sub committees can get ball rolling. </a:t>
            </a:r>
          </a:p>
          <a:p>
            <a:pPr lvl="0"/>
            <a:r>
              <a:rPr lang="en-US" dirty="0"/>
              <a:t>Communication is primarily via email &amp; Slack for announcements. Also use Box to share resources and collaborate on docs. </a:t>
            </a:r>
          </a:p>
          <a:p>
            <a:pPr marL="0" lvl="0" indent="0" algn="l" rtl="0">
              <a:lnSpc>
                <a:spcPct val="100000"/>
              </a:lnSpc>
              <a:spcBef>
                <a:spcPts val="0"/>
              </a:spcBef>
              <a:spcAft>
                <a:spcPts val="0"/>
              </a:spcAft>
              <a:buSzPts val="1400"/>
              <a:buNone/>
            </a:pPr>
            <a:endParaRPr dirty="0"/>
          </a:p>
        </p:txBody>
      </p:sp>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lvl="0"/>
            <a:r>
              <a:rPr lang="en-US" dirty="0"/>
              <a:t>Time! Too little time for everyone to get together, even for steering committee. Realizing not all processes/resources are the same at each location. Defining the group/what's in a name. How do we create a group that can continue on without us? We need a website, funding, etc. How do we open the group to all and maintain it as a safe space? How do we continue to reach people? How do we convey the message that we are not just meeting up to complain about what’s not working, but rather working toward empowering each other and those coming up behind us?</a:t>
            </a:r>
          </a:p>
        </p:txBody>
      </p:sp>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075765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In September of 2018 we had a call with a larger group with other UC locations represented. Since then have representatives from nearly all locations (UCOP, ANR, Health Centers). Still feeling out the overall mission for that group, but so far some great ideas are coming out of collaborating. As a group decided actionable items were important for those not on the call. Began creating a guide on ways to support gender equity in IT in the workplace. Sharing articles. Developing sub-committees. Working on charter. Learning from each other. Also looking into developing a resource/repository for articles and events. </a:t>
            </a:r>
          </a:p>
        </p:txBody>
      </p:sp>
      <p:sp>
        <p:nvSpPr>
          <p:cNvPr id="79" name="Google Shape;7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46537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not the only group out there. Other campuses have established groups or are in the process of developing a group. All of these campuses listed have had a representative on a UC WIT call at some point, so someone on each of those campuses is interested in this idea. Would love to see every campus/entity represented.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90067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Coming up on one year as a group and will take another look at our charter to revise as necessary. Try to find a way to quantify or monitor strategies that are successful in increasing diversity in IT. Continue collaborating with each other on campus and with other UC's. Expand our sub committee work. Continue to grow the gender equity/women in IT sessions at UC Tech conferences. Campus interest group. Receive funding. Create website.  </a:t>
            </a:r>
          </a:p>
          <a:p>
            <a:pPr marL="0" lvl="0" indent="0" algn="l" rtl="0">
              <a:lnSpc>
                <a:spcPct val="100000"/>
              </a:lnSpc>
              <a:spcBef>
                <a:spcPts val="0"/>
              </a:spcBef>
              <a:spcAft>
                <a:spcPts val="0"/>
              </a:spcAft>
              <a:buSzPts val="1400"/>
              <a:buNone/>
            </a:pPr>
            <a:endParaRPr dirty="0"/>
          </a:p>
        </p:txBody>
      </p:sp>
      <p:sp>
        <p:nvSpPr>
          <p:cNvPr id="85" name="Google Shape;8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Vivian, who’s on the steering committee but not here today, likes to say “it takes a village, you know”. Together we can get so much more done. So we encourage you to connect with each other. Collaborate with each other. Work towards making the work place friendly for everybody. Support each other. And maybe sometimes reach just a little outside your comfort zone to further yourself. Continue to educate yourself.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22724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 name="Google Shape;96;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not the only group out there. Other campuses have established groups or are in the process of developing a group. All of these campuses listed have had a representative on a UC WIT call at some point, so someone on each of those campuses is interested in this idea. Would love to see every campus/entity represented.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49964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 name="Google Shape;96;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extLst>
      <p:ext uri="{BB962C8B-B14F-4D97-AF65-F5344CB8AC3E}">
        <p14:creationId xmlns:p14="http://schemas.microsoft.com/office/powerpoint/2010/main" val="2945421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Even though overall </a:t>
            </a:r>
            <a:endParaRPr dirty="0"/>
          </a:p>
        </p:txBody>
      </p:sp>
      <p:sp>
        <p:nvSpPr>
          <p:cNvPr id="48" name="Google Shape;4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60332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Our initial questions. </a:t>
            </a:r>
            <a:endParaRPr dirty="0"/>
          </a:p>
        </p:txBody>
      </p:sp>
      <p:sp>
        <p:nvSpPr>
          <p:cNvPr id="56" name="Google Shape;5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We met at UCCSC at Davis last year and attended the first women in IT track. A number of the sessions ran out of room. We saw the interest there. So, two of us from UC came together with three from UCDH to discuss concepts and check in with leadership. Also reached out to UCSB, UCLA and UCOP about what they were already doing. </a:t>
            </a:r>
          </a:p>
          <a:p>
            <a:pPr marL="0" lvl="0" indent="0" algn="l" rtl="0">
              <a:lnSpc>
                <a:spcPct val="100000"/>
              </a:lnSpc>
              <a:spcBef>
                <a:spcPts val="0"/>
              </a:spcBef>
              <a:spcAft>
                <a:spcPts val="0"/>
              </a:spcAft>
              <a:buSzPts val="1400"/>
              <a:buNone/>
            </a:pPr>
            <a:endParaRPr dirty="0"/>
          </a:p>
        </p:txBody>
      </p:sp>
      <p:sp>
        <p:nvSpPr>
          <p:cNvPr id="69" name="Google Shape;6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10388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Our initial questions. </a:t>
            </a:r>
            <a:endParaRPr dirty="0"/>
          </a:p>
        </p:txBody>
      </p:sp>
      <p:sp>
        <p:nvSpPr>
          <p:cNvPr id="56" name="Google Shape;5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74518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5070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 name="Google Shape;7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17100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We knew we wanted it to be open to all IT staff at UCD/UCDH and wanted it to feel inclusive.</a:t>
            </a:r>
          </a:p>
          <a:p>
            <a:pPr marL="0" lvl="0" indent="0" algn="l" rtl="0">
              <a:lnSpc>
                <a:spcPct val="100000"/>
              </a:lnSpc>
              <a:spcBef>
                <a:spcPts val="0"/>
              </a:spcBef>
              <a:spcAft>
                <a:spcPts val="0"/>
              </a:spcAft>
              <a:buSzPts val="1400"/>
              <a:buNone/>
            </a:pPr>
            <a:endParaRPr dirty="0"/>
          </a:p>
        </p:txBody>
      </p:sp>
      <p:sp>
        <p:nvSpPr>
          <p:cNvPr id="48" name="Google Shape;4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570252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rgbClr val="3A488C"/>
        </a:solidFill>
        <a:effectLst/>
      </p:bgPr>
    </p:bg>
    <p:spTree>
      <p:nvGrpSpPr>
        <p:cNvPr id="1" name="Shape 14"/>
        <p:cNvGrpSpPr/>
        <p:nvPr/>
      </p:nvGrpSpPr>
      <p:grpSpPr>
        <a:xfrm>
          <a:off x="0" y="0"/>
          <a:ext cx="0" cy="0"/>
          <a:chOff x="0" y="0"/>
          <a:chExt cx="0" cy="0"/>
        </a:xfrm>
      </p:grpSpPr>
      <p:sp>
        <p:nvSpPr>
          <p:cNvPr id="15" name="Google Shape;15;p9"/>
          <p:cNvSpPr/>
          <p:nvPr/>
        </p:nvSpPr>
        <p:spPr>
          <a:xfrm>
            <a:off x="0" y="5624947"/>
            <a:ext cx="12192000" cy="1233000"/>
          </a:xfrm>
          <a:prstGeom prst="rect">
            <a:avLst/>
          </a:prstGeom>
          <a:solidFill>
            <a:srgbClr val="3A488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alibri"/>
              <a:ea typeface="Calibri"/>
              <a:cs typeface="Calibri"/>
              <a:sym typeface="Calibri"/>
            </a:endParaRPr>
          </a:p>
        </p:txBody>
      </p:sp>
      <p:sp>
        <p:nvSpPr>
          <p:cNvPr id="16" name="Google Shape;16;p9"/>
          <p:cNvSpPr txBox="1">
            <a:spLocks noGrp="1"/>
          </p:cNvSpPr>
          <p:nvPr>
            <p:ph type="ctrTitle"/>
          </p:nvPr>
        </p:nvSpPr>
        <p:spPr>
          <a:xfrm>
            <a:off x="423745" y="1539061"/>
            <a:ext cx="11269500" cy="922500"/>
          </a:xfrm>
          <a:prstGeom prst="rect">
            <a:avLst/>
          </a:prstGeom>
          <a:noFill/>
          <a:ln>
            <a:noFill/>
          </a:ln>
        </p:spPr>
        <p:txBody>
          <a:bodyPr spcFirstLastPara="1" wrap="square" lIns="91425" tIns="45700" rIns="91425" bIns="45700" anchor="b" anchorCtr="0"/>
          <a:lstStyle>
            <a:lvl1pPr marR="0" lvl="0" algn="l">
              <a:lnSpc>
                <a:spcPct val="90000"/>
              </a:lnSpc>
              <a:spcBef>
                <a:spcPts val="0"/>
              </a:spcBef>
              <a:spcAft>
                <a:spcPts val="0"/>
              </a:spcAft>
              <a:buClr>
                <a:schemeClr val="lt1"/>
              </a:buClr>
              <a:buSzPts val="3600"/>
              <a:buFont typeface="Century Gothic"/>
              <a:buNone/>
              <a:defRPr sz="3600" b="1"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7" name="Google Shape;17;p9"/>
          <p:cNvSpPr txBox="1">
            <a:spLocks noGrp="1"/>
          </p:cNvSpPr>
          <p:nvPr>
            <p:ph type="subTitle" idx="1"/>
          </p:nvPr>
        </p:nvSpPr>
        <p:spPr>
          <a:xfrm>
            <a:off x="423745" y="2553763"/>
            <a:ext cx="11269500" cy="894600"/>
          </a:xfrm>
          <a:prstGeom prst="rect">
            <a:avLst/>
          </a:prstGeom>
          <a:noFill/>
          <a:ln>
            <a:noFill/>
          </a:ln>
        </p:spPr>
        <p:txBody>
          <a:bodyPr spcFirstLastPara="1" wrap="square" lIns="91425" tIns="45700" rIns="91425" bIns="45700" anchor="t" anchorCtr="0"/>
          <a:lstStyle>
            <a:lvl1pPr marR="0" lvl="0" algn="l">
              <a:lnSpc>
                <a:spcPct val="90000"/>
              </a:lnSpc>
              <a:spcBef>
                <a:spcPts val="1000"/>
              </a:spcBef>
              <a:spcAft>
                <a:spcPts val="0"/>
              </a:spcAft>
              <a:buClr>
                <a:schemeClr val="accent1"/>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R="0" lvl="1" algn="ctr">
              <a:lnSpc>
                <a:spcPct val="90000"/>
              </a:lnSpc>
              <a:spcBef>
                <a:spcPts val="500"/>
              </a:spcBef>
              <a:spcAft>
                <a:spcPts val="0"/>
              </a:spcAft>
              <a:buClr>
                <a:schemeClr val="accent1"/>
              </a:buClr>
              <a:buSzPts val="2000"/>
              <a:buFont typeface="Arial"/>
              <a:buNone/>
              <a:defRPr sz="2000" b="0" i="0" u="none" strike="noStrike" cap="none">
                <a:solidFill>
                  <a:schemeClr val="dk1"/>
                </a:solidFill>
                <a:latin typeface="Century Gothic"/>
                <a:ea typeface="Century Gothic"/>
                <a:cs typeface="Century Gothic"/>
                <a:sym typeface="Century Gothic"/>
              </a:defRPr>
            </a:lvl2pPr>
            <a:lvl3pPr marR="0" lvl="2" algn="ctr">
              <a:lnSpc>
                <a:spcPct val="90000"/>
              </a:lnSpc>
              <a:spcBef>
                <a:spcPts val="500"/>
              </a:spcBef>
              <a:spcAft>
                <a:spcPts val="0"/>
              </a:spcAft>
              <a:buClr>
                <a:schemeClr val="accent1"/>
              </a:buClr>
              <a:buSzPts val="1800"/>
              <a:buFont typeface="Arial"/>
              <a:buNone/>
              <a:defRPr sz="1800" b="0" i="0" u="none" strike="noStrike" cap="none">
                <a:solidFill>
                  <a:schemeClr val="dk1"/>
                </a:solidFill>
                <a:latin typeface="Century Gothic"/>
                <a:ea typeface="Century Gothic"/>
                <a:cs typeface="Century Gothic"/>
                <a:sym typeface="Century Gothic"/>
              </a:defRPr>
            </a:lvl3pPr>
            <a:lvl4pPr marR="0" lvl="3" algn="ctr">
              <a:lnSpc>
                <a:spcPct val="90000"/>
              </a:lnSpc>
              <a:spcBef>
                <a:spcPts val="500"/>
              </a:spcBef>
              <a:spcAft>
                <a:spcPts val="0"/>
              </a:spcAft>
              <a:buClr>
                <a:schemeClr val="accent1"/>
              </a:buClr>
              <a:buSzPts val="1600"/>
              <a:buFont typeface="Arial"/>
              <a:buNone/>
              <a:defRPr sz="1600" b="0" i="0" u="none" strike="noStrike" cap="none">
                <a:solidFill>
                  <a:schemeClr val="dk1"/>
                </a:solidFill>
                <a:latin typeface="Century Gothic"/>
                <a:ea typeface="Century Gothic"/>
                <a:cs typeface="Century Gothic"/>
                <a:sym typeface="Century Gothic"/>
              </a:defRPr>
            </a:lvl4pPr>
            <a:lvl5pPr marR="0" lvl="4" algn="ctr">
              <a:lnSpc>
                <a:spcPct val="90000"/>
              </a:lnSpc>
              <a:spcBef>
                <a:spcPts val="500"/>
              </a:spcBef>
              <a:spcAft>
                <a:spcPts val="0"/>
              </a:spcAft>
              <a:buClr>
                <a:schemeClr val="accent1"/>
              </a:buClr>
              <a:buSzPts val="1600"/>
              <a:buFont typeface="Arial"/>
              <a:buNone/>
              <a:defRPr sz="1600" b="0" i="0" u="none" strike="noStrike" cap="none">
                <a:solidFill>
                  <a:schemeClr val="dk1"/>
                </a:solidFill>
                <a:latin typeface="Century Gothic"/>
                <a:ea typeface="Century Gothic"/>
                <a:cs typeface="Century Gothic"/>
                <a:sym typeface="Century Gothic"/>
              </a:defRPr>
            </a:lvl5pPr>
            <a:lvl6pPr marR="0" lvl="5"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8" name="Google Shape;18;p9"/>
          <p:cNvSpPr txBox="1">
            <a:spLocks noGrp="1"/>
          </p:cNvSpPr>
          <p:nvPr>
            <p:ph type="body" idx="2"/>
          </p:nvPr>
        </p:nvSpPr>
        <p:spPr>
          <a:xfrm>
            <a:off x="423746" y="320041"/>
            <a:ext cx="1075500" cy="2751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chemeClr val="accent1"/>
              </a:buClr>
              <a:buSzPts val="900"/>
              <a:buFont typeface="Arial"/>
              <a:buNone/>
              <a:defRPr sz="900" b="0" i="0" u="none" strike="noStrike" cap="none">
                <a:solidFill>
                  <a:schemeClr val="lt1"/>
                </a:solidFill>
                <a:latin typeface="Century Gothic"/>
                <a:ea typeface="Century Gothic"/>
                <a:cs typeface="Century Gothic"/>
                <a:sym typeface="Century Gothic"/>
              </a:defRPr>
            </a:lvl1pPr>
            <a:lvl2pPr marL="914400" marR="0" lvl="1" indent="-228600" algn="l">
              <a:lnSpc>
                <a:spcPct val="90000"/>
              </a:lnSpc>
              <a:spcBef>
                <a:spcPts val="500"/>
              </a:spcBef>
              <a:spcAft>
                <a:spcPts val="0"/>
              </a:spcAft>
              <a:buClr>
                <a:schemeClr val="accent1"/>
              </a:buClr>
              <a:buSzPts val="900"/>
              <a:buFont typeface="Arial"/>
              <a:buNone/>
              <a:defRPr sz="900" b="0" i="0" u="none" strike="noStrike" cap="none">
                <a:solidFill>
                  <a:schemeClr val="lt1"/>
                </a:solidFill>
                <a:latin typeface="Century Gothic"/>
                <a:ea typeface="Century Gothic"/>
                <a:cs typeface="Century Gothic"/>
                <a:sym typeface="Century Gothic"/>
              </a:defRPr>
            </a:lvl2pPr>
            <a:lvl3pPr marL="1371600" marR="0" lvl="2" indent="-228600" algn="l">
              <a:lnSpc>
                <a:spcPct val="90000"/>
              </a:lnSpc>
              <a:spcBef>
                <a:spcPts val="500"/>
              </a:spcBef>
              <a:spcAft>
                <a:spcPts val="0"/>
              </a:spcAft>
              <a:buClr>
                <a:schemeClr val="accent1"/>
              </a:buClr>
              <a:buSzPts val="900"/>
              <a:buFont typeface="Arial"/>
              <a:buNone/>
              <a:defRPr sz="900" b="0" i="0" u="none" strike="noStrike" cap="none">
                <a:solidFill>
                  <a:schemeClr val="lt1"/>
                </a:solidFill>
                <a:latin typeface="Century Gothic"/>
                <a:ea typeface="Century Gothic"/>
                <a:cs typeface="Century Gothic"/>
                <a:sym typeface="Century Gothic"/>
              </a:defRPr>
            </a:lvl3pPr>
            <a:lvl4pPr marL="1828800" marR="0" lvl="3" indent="-228600" algn="l">
              <a:lnSpc>
                <a:spcPct val="90000"/>
              </a:lnSpc>
              <a:spcBef>
                <a:spcPts val="500"/>
              </a:spcBef>
              <a:spcAft>
                <a:spcPts val="0"/>
              </a:spcAft>
              <a:buClr>
                <a:schemeClr val="accent1"/>
              </a:buClr>
              <a:buSzPts val="900"/>
              <a:buFont typeface="Arial"/>
              <a:buNone/>
              <a:defRPr sz="900" b="0" i="0" u="none" strike="noStrike" cap="none">
                <a:solidFill>
                  <a:schemeClr val="lt1"/>
                </a:solidFill>
                <a:latin typeface="Century Gothic"/>
                <a:ea typeface="Century Gothic"/>
                <a:cs typeface="Century Gothic"/>
                <a:sym typeface="Century Gothic"/>
              </a:defRPr>
            </a:lvl4pPr>
            <a:lvl5pPr marL="2286000" marR="0" lvl="4" indent="-228600" algn="l">
              <a:lnSpc>
                <a:spcPct val="90000"/>
              </a:lnSpc>
              <a:spcBef>
                <a:spcPts val="500"/>
              </a:spcBef>
              <a:spcAft>
                <a:spcPts val="0"/>
              </a:spcAft>
              <a:buClr>
                <a:schemeClr val="accent1"/>
              </a:buClr>
              <a:buSzPts val="900"/>
              <a:buFont typeface="Arial"/>
              <a:buNone/>
              <a:defRPr sz="900" b="0" i="0" u="none" strike="noStrike" cap="none">
                <a:solidFill>
                  <a:schemeClr val="lt1"/>
                </a:solidFill>
                <a:latin typeface="Century Gothic"/>
                <a:ea typeface="Century Gothic"/>
                <a:cs typeface="Century Gothic"/>
                <a:sym typeface="Century Gothic"/>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 name="Google Shape;19;p9"/>
          <p:cNvSpPr txBox="1">
            <a:spLocks noGrp="1"/>
          </p:cNvSpPr>
          <p:nvPr>
            <p:ph type="body" idx="3"/>
          </p:nvPr>
        </p:nvSpPr>
        <p:spPr>
          <a:xfrm>
            <a:off x="222984" y="6455664"/>
            <a:ext cx="5873100" cy="256800"/>
          </a:xfrm>
          <a:prstGeom prst="rect">
            <a:avLst/>
          </a:prstGeom>
          <a:noFill/>
          <a:ln>
            <a:noFill/>
          </a:ln>
        </p:spPr>
        <p:txBody>
          <a:bodyPr spcFirstLastPara="1" wrap="square" lIns="91425" tIns="45700" rIns="91425" bIns="45700" anchor="ctr" anchorCtr="0"/>
          <a:lstStyle>
            <a:lvl1pPr marL="457200" marR="0" lvl="0" indent="-228600" algn="l">
              <a:lnSpc>
                <a:spcPct val="90000"/>
              </a:lnSpc>
              <a:spcBef>
                <a:spcPts val="1000"/>
              </a:spcBef>
              <a:spcAft>
                <a:spcPts val="0"/>
              </a:spcAft>
              <a:buClr>
                <a:schemeClr val="accent1"/>
              </a:buClr>
              <a:buSzPts val="1000"/>
              <a:buFont typeface="Arial"/>
              <a:buNone/>
              <a:defRPr sz="1000" b="1" i="0" u="none" strike="noStrike" cap="none">
                <a:solidFill>
                  <a:schemeClr val="lt1"/>
                </a:solidFill>
                <a:latin typeface="Century Gothic"/>
                <a:ea typeface="Century Gothic"/>
                <a:cs typeface="Century Gothic"/>
                <a:sym typeface="Century Gothic"/>
              </a:defRPr>
            </a:lvl1pPr>
            <a:lvl2pPr marL="914400" marR="0" lvl="1" indent="-228600" algn="l">
              <a:lnSpc>
                <a:spcPct val="90000"/>
              </a:lnSpc>
              <a:spcBef>
                <a:spcPts val="500"/>
              </a:spcBef>
              <a:spcAft>
                <a:spcPts val="0"/>
              </a:spcAft>
              <a:buClr>
                <a:schemeClr val="accent1"/>
              </a:buClr>
              <a:buSzPts val="2400"/>
              <a:buFont typeface="Arial"/>
              <a:buNone/>
              <a:defRPr sz="2400" b="1" i="0" u="none" strike="noStrike" cap="none">
                <a:solidFill>
                  <a:schemeClr val="lt1"/>
                </a:solidFill>
                <a:latin typeface="Century Gothic"/>
                <a:ea typeface="Century Gothic"/>
                <a:cs typeface="Century Gothic"/>
                <a:sym typeface="Century Gothic"/>
              </a:defRPr>
            </a:lvl2pPr>
            <a:lvl3pPr marL="1371600" marR="0" lvl="2" indent="-228600" algn="l">
              <a:lnSpc>
                <a:spcPct val="90000"/>
              </a:lnSpc>
              <a:spcBef>
                <a:spcPts val="500"/>
              </a:spcBef>
              <a:spcAft>
                <a:spcPts val="0"/>
              </a:spcAft>
              <a:buClr>
                <a:schemeClr val="accent1"/>
              </a:buClr>
              <a:buSzPts val="2000"/>
              <a:buFont typeface="Arial"/>
              <a:buNone/>
              <a:defRPr sz="2000" b="1" i="0" u="none" strike="noStrike" cap="none">
                <a:solidFill>
                  <a:schemeClr val="lt1"/>
                </a:solidFill>
                <a:latin typeface="Century Gothic"/>
                <a:ea typeface="Century Gothic"/>
                <a:cs typeface="Century Gothic"/>
                <a:sym typeface="Century Gothic"/>
              </a:defRPr>
            </a:lvl3pPr>
            <a:lvl4pPr marL="1828800" marR="0" lvl="3" indent="-228600" algn="l">
              <a:lnSpc>
                <a:spcPct val="90000"/>
              </a:lnSpc>
              <a:spcBef>
                <a:spcPts val="500"/>
              </a:spcBef>
              <a:spcAft>
                <a:spcPts val="0"/>
              </a:spcAft>
              <a:buClr>
                <a:schemeClr val="accent1"/>
              </a:buClr>
              <a:buSzPts val="1800"/>
              <a:buFont typeface="Arial"/>
              <a:buNone/>
              <a:defRPr sz="1800" b="1" i="0" u="none" strike="noStrike" cap="none">
                <a:solidFill>
                  <a:schemeClr val="lt1"/>
                </a:solidFill>
                <a:latin typeface="Century Gothic"/>
                <a:ea typeface="Century Gothic"/>
                <a:cs typeface="Century Gothic"/>
                <a:sym typeface="Century Gothic"/>
              </a:defRPr>
            </a:lvl4pPr>
            <a:lvl5pPr marL="2286000" marR="0" lvl="4" indent="-228600" algn="l">
              <a:lnSpc>
                <a:spcPct val="90000"/>
              </a:lnSpc>
              <a:spcBef>
                <a:spcPts val="500"/>
              </a:spcBef>
              <a:spcAft>
                <a:spcPts val="0"/>
              </a:spcAft>
              <a:buClr>
                <a:schemeClr val="accent1"/>
              </a:buClr>
              <a:buSzPts val="1800"/>
              <a:buFont typeface="Arial"/>
              <a:buNone/>
              <a:defRPr sz="1800" b="1" i="0" u="none" strike="noStrike" cap="none">
                <a:solidFill>
                  <a:schemeClr val="lt1"/>
                </a:solidFill>
                <a:latin typeface="Century Gothic"/>
                <a:ea typeface="Century Gothic"/>
                <a:cs typeface="Century Gothic"/>
                <a:sym typeface="Century Gothic"/>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0" name="Google Shape;20;p9"/>
          <p:cNvPicPr preferRelativeResize="0"/>
          <p:nvPr/>
        </p:nvPicPr>
        <p:blipFill rotWithShape="1">
          <a:blip r:embed="rId2">
            <a:alphaModFix/>
          </a:blip>
          <a:srcRect/>
          <a:stretch/>
        </p:blipFill>
        <p:spPr>
          <a:xfrm>
            <a:off x="10405872" y="5907024"/>
            <a:ext cx="1591055" cy="950976"/>
          </a:xfrm>
          <a:prstGeom prst="rect">
            <a:avLst/>
          </a:prstGeom>
          <a:noFill/>
          <a:ln>
            <a:noFill/>
          </a:ln>
        </p:spPr>
      </p:pic>
    </p:spTree>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0"/>
          <p:cNvSpPr txBox="1">
            <a:spLocks noGrp="1"/>
          </p:cNvSpPr>
          <p:nvPr>
            <p:ph type="title"/>
          </p:nvPr>
        </p:nvSpPr>
        <p:spPr>
          <a:xfrm>
            <a:off x="526470" y="365126"/>
            <a:ext cx="11139000" cy="594300"/>
          </a:xfrm>
          <a:prstGeom prst="rect">
            <a:avLst/>
          </a:prstGeom>
          <a:noFill/>
          <a:ln>
            <a:noFill/>
          </a:ln>
        </p:spPr>
        <p:txBody>
          <a:bodyPr spcFirstLastPara="1" wrap="square" lIns="91425" tIns="45700" rIns="91425" bIns="45700" anchor="t" anchorCtr="0"/>
          <a:lstStyle>
            <a:lvl1pPr marR="0" lvl="0" algn="l">
              <a:lnSpc>
                <a:spcPct val="90000"/>
              </a:lnSpc>
              <a:spcBef>
                <a:spcPts val="0"/>
              </a:spcBef>
              <a:spcAft>
                <a:spcPts val="0"/>
              </a:spcAft>
              <a:buSzPts val="3600"/>
              <a:buFont typeface="Century Gothic"/>
              <a:buNone/>
              <a:defRPr sz="3600" b="1" i="0" u="none" strike="noStrike" cap="none">
                <a:latin typeface="Century Gothic"/>
                <a:ea typeface="Century Gothic"/>
                <a:cs typeface="Century Gothic"/>
                <a:sym typeface="Century Gothic"/>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3" name="Google Shape;23;p10"/>
          <p:cNvSpPr txBox="1">
            <a:spLocks noGrp="1"/>
          </p:cNvSpPr>
          <p:nvPr>
            <p:ph type="body" idx="1"/>
          </p:nvPr>
        </p:nvSpPr>
        <p:spPr>
          <a:xfrm>
            <a:off x="762000" y="1825625"/>
            <a:ext cx="10661100" cy="4351200"/>
          </a:xfrm>
          <a:prstGeom prst="rect">
            <a:avLst/>
          </a:prstGeom>
          <a:noFill/>
          <a:ln>
            <a:noFill/>
          </a:ln>
        </p:spPr>
        <p:txBody>
          <a:bodyPr spcFirstLastPara="1" wrap="square" lIns="91425" tIns="45700" rIns="91425" bIns="45700" anchor="t" anchorCtr="0"/>
          <a:lstStyle>
            <a:lvl1pPr marL="457200" marR="0" lvl="0" indent="-406400" algn="l">
              <a:lnSpc>
                <a:spcPct val="90000"/>
              </a:lnSpc>
              <a:spcBef>
                <a:spcPts val="1000"/>
              </a:spcBef>
              <a:spcAft>
                <a:spcPts val="0"/>
              </a:spcAft>
              <a:buClr>
                <a:schemeClr val="accent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a:lnSpc>
                <a:spcPct val="90000"/>
              </a:lnSpc>
              <a:spcBef>
                <a:spcPts val="500"/>
              </a:spcBef>
              <a:spcAft>
                <a:spcPts val="0"/>
              </a:spcAft>
              <a:buClr>
                <a:schemeClr val="accent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a:lnSpc>
                <a:spcPct val="90000"/>
              </a:lnSpc>
              <a:spcBef>
                <a:spcPts val="500"/>
              </a:spcBef>
              <a:spcAft>
                <a:spcPts val="0"/>
              </a:spcAft>
              <a:buClr>
                <a:schemeClr val="accent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a:lnSpc>
                <a:spcPct val="90000"/>
              </a:lnSpc>
              <a:spcBef>
                <a:spcPts val="500"/>
              </a:spcBef>
              <a:spcAft>
                <a:spcPts val="0"/>
              </a:spcAft>
              <a:buClr>
                <a:schemeClr val="accent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a:lnSpc>
                <a:spcPct val="90000"/>
              </a:lnSpc>
              <a:spcBef>
                <a:spcPts val="500"/>
              </a:spcBef>
              <a:spcAft>
                <a:spcPts val="0"/>
              </a:spcAft>
              <a:buClr>
                <a:schemeClr val="accent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Row">
  <p:cSld name="Two Row">
    <p:spTree>
      <p:nvGrpSpPr>
        <p:cNvPr id="1" name="Shape 24"/>
        <p:cNvGrpSpPr/>
        <p:nvPr/>
      </p:nvGrpSpPr>
      <p:grpSpPr>
        <a:xfrm>
          <a:off x="0" y="0"/>
          <a:ext cx="0" cy="0"/>
          <a:chOff x="0" y="0"/>
          <a:chExt cx="0" cy="0"/>
        </a:xfrm>
      </p:grpSpPr>
      <p:sp>
        <p:nvSpPr>
          <p:cNvPr id="25" name="Google Shape;25;p11"/>
          <p:cNvSpPr txBox="1">
            <a:spLocks noGrp="1"/>
          </p:cNvSpPr>
          <p:nvPr>
            <p:ph type="title"/>
          </p:nvPr>
        </p:nvSpPr>
        <p:spPr>
          <a:xfrm>
            <a:off x="526470" y="365127"/>
            <a:ext cx="11139000" cy="601200"/>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SzPts val="3600"/>
              <a:buFont typeface="Century Gothic"/>
              <a:buNone/>
              <a:defRPr sz="3600" b="1" i="0" u="none" strike="noStrike" cap="none">
                <a:latin typeface="Century Gothic"/>
                <a:ea typeface="Century Gothic"/>
                <a:cs typeface="Century Gothic"/>
                <a:sym typeface="Century Gothic"/>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6" name="Google Shape;26;p11"/>
          <p:cNvSpPr txBox="1">
            <a:spLocks noGrp="1"/>
          </p:cNvSpPr>
          <p:nvPr>
            <p:ph type="body" idx="1"/>
          </p:nvPr>
        </p:nvSpPr>
        <p:spPr>
          <a:xfrm>
            <a:off x="762000" y="1264045"/>
            <a:ext cx="10661100" cy="12900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chemeClr val="accent1"/>
              </a:buClr>
              <a:buSzPts val="2400"/>
              <a:buFont typeface="Arial"/>
              <a:buNone/>
              <a:defRPr sz="2400" b="0" i="0" u="none" strike="noStrike" cap="none">
                <a:solidFill>
                  <a:schemeClr val="dk1"/>
                </a:solidFill>
                <a:latin typeface="Century Gothic"/>
                <a:ea typeface="Century Gothic"/>
                <a:cs typeface="Century Gothic"/>
                <a:sym typeface="Century Gothic"/>
              </a:defRPr>
            </a:lvl1pPr>
            <a:lvl2pPr marL="914400" marR="0" lvl="1" indent="-228600" algn="l">
              <a:lnSpc>
                <a:spcPct val="90000"/>
              </a:lnSpc>
              <a:spcBef>
                <a:spcPts val="500"/>
              </a:spcBef>
              <a:spcAft>
                <a:spcPts val="0"/>
              </a:spcAft>
              <a:buClr>
                <a:schemeClr val="accent1"/>
              </a:buClr>
              <a:buSzPts val="1800"/>
              <a:buFont typeface="Arial"/>
              <a:buNone/>
              <a:defRPr sz="1800" b="0" i="0" u="none" strike="noStrike" cap="none">
                <a:solidFill>
                  <a:schemeClr val="dk1"/>
                </a:solidFill>
                <a:latin typeface="Century Gothic"/>
                <a:ea typeface="Century Gothic"/>
                <a:cs typeface="Century Gothic"/>
                <a:sym typeface="Century Gothic"/>
              </a:defRPr>
            </a:lvl2pPr>
            <a:lvl3pPr marL="1371600" marR="0" lvl="2" indent="-228600" algn="l">
              <a:lnSpc>
                <a:spcPct val="90000"/>
              </a:lnSpc>
              <a:spcBef>
                <a:spcPts val="500"/>
              </a:spcBef>
              <a:spcAft>
                <a:spcPts val="0"/>
              </a:spcAft>
              <a:buClr>
                <a:schemeClr val="accent1"/>
              </a:buClr>
              <a:buSzPts val="1800"/>
              <a:buFont typeface="Arial"/>
              <a:buNone/>
              <a:defRPr sz="1800" b="0" i="0" u="none" strike="noStrike" cap="none">
                <a:solidFill>
                  <a:schemeClr val="dk1"/>
                </a:solidFill>
                <a:latin typeface="Century Gothic"/>
                <a:ea typeface="Century Gothic"/>
                <a:cs typeface="Century Gothic"/>
                <a:sym typeface="Century Gothic"/>
              </a:defRPr>
            </a:lvl3pPr>
            <a:lvl4pPr marL="1828800" marR="0" lvl="3" indent="-228600" algn="l">
              <a:lnSpc>
                <a:spcPct val="90000"/>
              </a:lnSpc>
              <a:spcBef>
                <a:spcPts val="500"/>
              </a:spcBef>
              <a:spcAft>
                <a:spcPts val="0"/>
              </a:spcAft>
              <a:buClr>
                <a:schemeClr val="accent1"/>
              </a:buClr>
              <a:buSzPts val="1800"/>
              <a:buFont typeface="Arial"/>
              <a:buNone/>
              <a:defRPr sz="1800" b="0" i="0" u="none" strike="noStrike" cap="none">
                <a:solidFill>
                  <a:schemeClr val="dk1"/>
                </a:solidFill>
                <a:latin typeface="Century Gothic"/>
                <a:ea typeface="Century Gothic"/>
                <a:cs typeface="Century Gothic"/>
                <a:sym typeface="Century Gothic"/>
              </a:defRPr>
            </a:lvl4pPr>
            <a:lvl5pPr marL="2286000" marR="0" lvl="4" indent="-228600" algn="l">
              <a:lnSpc>
                <a:spcPct val="90000"/>
              </a:lnSpc>
              <a:spcBef>
                <a:spcPts val="500"/>
              </a:spcBef>
              <a:spcAft>
                <a:spcPts val="0"/>
              </a:spcAft>
              <a:buClr>
                <a:schemeClr val="accent1"/>
              </a:buClr>
              <a:buSzPts val="2000"/>
              <a:buFont typeface="Arial"/>
              <a:buNone/>
              <a:defRPr sz="2000" b="0" i="0" u="none" strike="noStrike" cap="none">
                <a:solidFill>
                  <a:schemeClr val="dk1"/>
                </a:solidFill>
                <a:latin typeface="Century Gothic"/>
                <a:ea typeface="Century Gothic"/>
                <a:cs typeface="Century Gothic"/>
                <a:sym typeface="Century Gothic"/>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Blocks + Picture">
  <p:cSld name="Two Content Blocks + Picture">
    <p:spTree>
      <p:nvGrpSpPr>
        <p:cNvPr id="1" name="Shape 27"/>
        <p:cNvGrpSpPr/>
        <p:nvPr/>
      </p:nvGrpSpPr>
      <p:grpSpPr>
        <a:xfrm>
          <a:off x="0" y="0"/>
          <a:ext cx="0" cy="0"/>
          <a:chOff x="0" y="0"/>
          <a:chExt cx="0" cy="0"/>
        </a:xfrm>
      </p:grpSpPr>
      <p:sp>
        <p:nvSpPr>
          <p:cNvPr id="28" name="Google Shape;28;p12"/>
          <p:cNvSpPr txBox="1">
            <a:spLocks noGrp="1"/>
          </p:cNvSpPr>
          <p:nvPr>
            <p:ph type="title"/>
          </p:nvPr>
        </p:nvSpPr>
        <p:spPr>
          <a:xfrm>
            <a:off x="526470" y="365126"/>
            <a:ext cx="11139000" cy="592200"/>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chemeClr val="dk2"/>
              </a:buClr>
              <a:buSzPts val="3600"/>
              <a:buFont typeface="Century Gothic"/>
              <a:buNone/>
              <a:defRPr sz="3600" b="1" i="0" u="none" strike="noStrike" cap="none">
                <a:solidFill>
                  <a:schemeClr val="dk2"/>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9" name="Google Shape;29;p12"/>
          <p:cNvSpPr txBox="1">
            <a:spLocks noGrp="1"/>
          </p:cNvSpPr>
          <p:nvPr>
            <p:ph type="body" idx="1"/>
          </p:nvPr>
        </p:nvSpPr>
        <p:spPr>
          <a:xfrm>
            <a:off x="762000" y="2284267"/>
            <a:ext cx="5232300" cy="1478100"/>
          </a:xfrm>
          <a:prstGeom prst="rect">
            <a:avLst/>
          </a:prstGeom>
          <a:noFill/>
          <a:ln>
            <a:noFill/>
          </a:ln>
        </p:spPr>
        <p:txBody>
          <a:bodyPr spcFirstLastPara="1" wrap="square" lIns="91425" tIns="45700" rIns="91425" bIns="45700" anchor="t" anchorCtr="0"/>
          <a:lstStyle>
            <a:lvl1pPr marL="457200" marR="0" lvl="0" indent="-355600" algn="l">
              <a:lnSpc>
                <a:spcPct val="90000"/>
              </a:lnSpc>
              <a:spcBef>
                <a:spcPts val="1000"/>
              </a:spcBef>
              <a:spcAft>
                <a:spcPts val="0"/>
              </a:spcAft>
              <a:buClr>
                <a:schemeClr val="accent1"/>
              </a:buClr>
              <a:buSzPts val="2000"/>
              <a:buFont typeface="Arial"/>
              <a:buChar char="•"/>
              <a:defRPr sz="2000" b="0" i="0" u="none" strike="noStrike" cap="none">
                <a:solidFill>
                  <a:schemeClr val="dk1"/>
                </a:solidFill>
                <a:latin typeface="Century Gothic"/>
                <a:ea typeface="Century Gothic"/>
                <a:cs typeface="Century Gothic"/>
                <a:sym typeface="Century Gothic"/>
              </a:defRPr>
            </a:lvl1pPr>
            <a:lvl2pPr marL="914400" marR="0" lvl="1" indent="-330200" algn="l">
              <a:lnSpc>
                <a:spcPct val="90000"/>
              </a:lnSpc>
              <a:spcBef>
                <a:spcPts val="500"/>
              </a:spcBef>
              <a:spcAft>
                <a:spcPts val="0"/>
              </a:spcAft>
              <a:buClr>
                <a:schemeClr val="accent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L="1371600" marR="0" lvl="2" indent="-317500" algn="l">
              <a:lnSpc>
                <a:spcPct val="90000"/>
              </a:lnSpc>
              <a:spcBef>
                <a:spcPts val="500"/>
              </a:spcBef>
              <a:spcAft>
                <a:spcPts val="0"/>
              </a:spcAft>
              <a:buClr>
                <a:schemeClr val="accent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L="1828800" marR="0" lvl="3" indent="-304800" algn="l">
              <a:lnSpc>
                <a:spcPct val="90000"/>
              </a:lnSpc>
              <a:spcBef>
                <a:spcPts val="500"/>
              </a:spcBef>
              <a:spcAft>
                <a:spcPts val="0"/>
              </a:spcAft>
              <a:buClr>
                <a:schemeClr val="accent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L="2286000" marR="0" lvl="4" indent="-304800" algn="l">
              <a:lnSpc>
                <a:spcPct val="90000"/>
              </a:lnSpc>
              <a:spcBef>
                <a:spcPts val="500"/>
              </a:spcBef>
              <a:spcAft>
                <a:spcPts val="0"/>
              </a:spcAft>
              <a:buClr>
                <a:schemeClr val="accent1"/>
              </a:buClr>
              <a:buSzPts val="1200"/>
              <a:buFont typeface="Arial"/>
              <a:buChar char="•"/>
              <a:defRPr sz="1200" b="0" i="0" u="none" strike="noStrike" cap="none">
                <a:solidFill>
                  <a:schemeClr val="dk1"/>
                </a:solidFill>
                <a:latin typeface="Century Gothic"/>
                <a:ea typeface="Century Gothic"/>
                <a:cs typeface="Century Gothic"/>
                <a:sym typeface="Century Gothic"/>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12"/>
          <p:cNvSpPr txBox="1">
            <a:spLocks noGrp="1"/>
          </p:cNvSpPr>
          <p:nvPr>
            <p:ph type="body" idx="2"/>
          </p:nvPr>
        </p:nvSpPr>
        <p:spPr>
          <a:xfrm>
            <a:off x="762000" y="4365771"/>
            <a:ext cx="5232300" cy="1811100"/>
          </a:xfrm>
          <a:prstGeom prst="rect">
            <a:avLst/>
          </a:prstGeom>
          <a:noFill/>
          <a:ln>
            <a:noFill/>
          </a:ln>
        </p:spPr>
        <p:txBody>
          <a:bodyPr spcFirstLastPara="1" wrap="square" lIns="91425" tIns="45700" rIns="91425" bIns="45700" anchor="t" anchorCtr="0"/>
          <a:lstStyle>
            <a:lvl1pPr marL="457200" marR="0" lvl="0" indent="-355600" algn="l">
              <a:lnSpc>
                <a:spcPct val="90000"/>
              </a:lnSpc>
              <a:spcBef>
                <a:spcPts val="1000"/>
              </a:spcBef>
              <a:spcAft>
                <a:spcPts val="0"/>
              </a:spcAft>
              <a:buClr>
                <a:schemeClr val="accent1"/>
              </a:buClr>
              <a:buSzPts val="2000"/>
              <a:buFont typeface="Arial"/>
              <a:buChar char="•"/>
              <a:defRPr sz="2000" b="0" i="0" u="none" strike="noStrike" cap="none">
                <a:solidFill>
                  <a:schemeClr val="dk1"/>
                </a:solidFill>
                <a:latin typeface="Century Gothic"/>
                <a:ea typeface="Century Gothic"/>
                <a:cs typeface="Century Gothic"/>
                <a:sym typeface="Century Gothic"/>
              </a:defRPr>
            </a:lvl1pPr>
            <a:lvl2pPr marL="914400" marR="0" lvl="1" indent="-330200" algn="l">
              <a:lnSpc>
                <a:spcPct val="90000"/>
              </a:lnSpc>
              <a:spcBef>
                <a:spcPts val="500"/>
              </a:spcBef>
              <a:spcAft>
                <a:spcPts val="0"/>
              </a:spcAft>
              <a:buClr>
                <a:schemeClr val="accent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L="1371600" marR="0" lvl="2" indent="-317500" algn="l">
              <a:lnSpc>
                <a:spcPct val="90000"/>
              </a:lnSpc>
              <a:spcBef>
                <a:spcPts val="500"/>
              </a:spcBef>
              <a:spcAft>
                <a:spcPts val="0"/>
              </a:spcAft>
              <a:buClr>
                <a:schemeClr val="accent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L="1828800" marR="0" lvl="3" indent="-304800" algn="l">
              <a:lnSpc>
                <a:spcPct val="90000"/>
              </a:lnSpc>
              <a:spcBef>
                <a:spcPts val="500"/>
              </a:spcBef>
              <a:spcAft>
                <a:spcPts val="0"/>
              </a:spcAft>
              <a:buClr>
                <a:schemeClr val="accent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L="2286000" marR="0" lvl="4" indent="-304800" algn="l">
              <a:lnSpc>
                <a:spcPct val="90000"/>
              </a:lnSpc>
              <a:spcBef>
                <a:spcPts val="500"/>
              </a:spcBef>
              <a:spcAft>
                <a:spcPts val="0"/>
              </a:spcAft>
              <a:buClr>
                <a:schemeClr val="accent1"/>
              </a:buClr>
              <a:buSzPts val="1200"/>
              <a:buFont typeface="Arial"/>
              <a:buChar char="•"/>
              <a:defRPr sz="1200" b="0" i="0" u="none" strike="noStrike" cap="none">
                <a:solidFill>
                  <a:schemeClr val="dk1"/>
                </a:solidFill>
                <a:latin typeface="Century Gothic"/>
                <a:ea typeface="Century Gothic"/>
                <a:cs typeface="Century Gothic"/>
                <a:sym typeface="Century Gothic"/>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Google Shape;31;p12"/>
          <p:cNvSpPr txBox="1">
            <a:spLocks noGrp="1"/>
          </p:cNvSpPr>
          <p:nvPr>
            <p:ph type="body" idx="3"/>
          </p:nvPr>
        </p:nvSpPr>
        <p:spPr>
          <a:xfrm>
            <a:off x="762000" y="3906838"/>
            <a:ext cx="5232300" cy="4587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A488C"/>
              </a:buClr>
              <a:buSzPts val="2000"/>
              <a:buFont typeface="Arial"/>
              <a:buNone/>
              <a:defRPr sz="2000" b="1" i="0" u="none" strike="noStrike" cap="none">
                <a:solidFill>
                  <a:srgbClr val="3A488C"/>
                </a:solidFill>
                <a:latin typeface="Century Gothic"/>
                <a:ea typeface="Century Gothic"/>
                <a:cs typeface="Century Gothic"/>
                <a:sym typeface="Century Gothic"/>
              </a:defRPr>
            </a:lvl1pPr>
            <a:lvl2pPr marL="914400" marR="0" lvl="1" indent="-381000" algn="l">
              <a:lnSpc>
                <a:spcPct val="90000"/>
              </a:lnSpc>
              <a:spcBef>
                <a:spcPts val="500"/>
              </a:spcBef>
              <a:spcAft>
                <a:spcPts val="0"/>
              </a:spcAft>
              <a:buClr>
                <a:schemeClr val="accent1"/>
              </a:buClr>
              <a:buSzPts val="2400"/>
              <a:buFont typeface="Arial"/>
              <a:buChar char="•"/>
              <a:defRPr sz="2400" b="1" i="0" u="none" strike="noStrike" cap="none">
                <a:solidFill>
                  <a:schemeClr val="dk1"/>
                </a:solidFill>
                <a:latin typeface="Century Gothic"/>
                <a:ea typeface="Century Gothic"/>
                <a:cs typeface="Century Gothic"/>
                <a:sym typeface="Century Gothic"/>
              </a:defRPr>
            </a:lvl2pPr>
            <a:lvl3pPr marL="1371600" marR="0" lvl="2" indent="-355600" algn="l">
              <a:lnSpc>
                <a:spcPct val="90000"/>
              </a:lnSpc>
              <a:spcBef>
                <a:spcPts val="500"/>
              </a:spcBef>
              <a:spcAft>
                <a:spcPts val="0"/>
              </a:spcAft>
              <a:buClr>
                <a:schemeClr val="accent1"/>
              </a:buClr>
              <a:buSzPts val="2000"/>
              <a:buFont typeface="Arial"/>
              <a:buChar char="•"/>
              <a:defRPr sz="2000" b="1" i="0" u="none" strike="noStrike" cap="none">
                <a:solidFill>
                  <a:schemeClr val="dk1"/>
                </a:solidFill>
                <a:latin typeface="Century Gothic"/>
                <a:ea typeface="Century Gothic"/>
                <a:cs typeface="Century Gothic"/>
                <a:sym typeface="Century Gothic"/>
              </a:defRPr>
            </a:lvl3pPr>
            <a:lvl4pPr marL="1828800" marR="0" lvl="3" indent="-342900" algn="l">
              <a:lnSpc>
                <a:spcPct val="90000"/>
              </a:lnSpc>
              <a:spcBef>
                <a:spcPts val="500"/>
              </a:spcBef>
              <a:spcAft>
                <a:spcPts val="0"/>
              </a:spcAft>
              <a:buClr>
                <a:schemeClr val="accent1"/>
              </a:buClr>
              <a:buSzPts val="1800"/>
              <a:buFont typeface="Arial"/>
              <a:buChar char="•"/>
              <a:defRPr sz="1800" b="1" i="0" u="none" strike="noStrike" cap="none">
                <a:solidFill>
                  <a:schemeClr val="dk1"/>
                </a:solidFill>
                <a:latin typeface="Century Gothic"/>
                <a:ea typeface="Century Gothic"/>
                <a:cs typeface="Century Gothic"/>
                <a:sym typeface="Century Gothic"/>
              </a:defRPr>
            </a:lvl4pPr>
            <a:lvl5pPr marL="2286000" marR="0" lvl="4" indent="-342900" algn="l">
              <a:lnSpc>
                <a:spcPct val="90000"/>
              </a:lnSpc>
              <a:spcBef>
                <a:spcPts val="500"/>
              </a:spcBef>
              <a:spcAft>
                <a:spcPts val="0"/>
              </a:spcAft>
              <a:buClr>
                <a:schemeClr val="accent1"/>
              </a:buClr>
              <a:buSzPts val="1800"/>
              <a:buFont typeface="Arial"/>
              <a:buChar char="•"/>
              <a:defRPr sz="1800" b="1" i="0" u="none" strike="noStrike" cap="none">
                <a:solidFill>
                  <a:schemeClr val="dk1"/>
                </a:solidFill>
                <a:latin typeface="Century Gothic"/>
                <a:ea typeface="Century Gothic"/>
                <a:cs typeface="Century Gothic"/>
                <a:sym typeface="Century Gothic"/>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12"/>
          <p:cNvSpPr txBox="1">
            <a:spLocks noGrp="1"/>
          </p:cNvSpPr>
          <p:nvPr>
            <p:ph type="body" idx="4"/>
          </p:nvPr>
        </p:nvSpPr>
        <p:spPr>
          <a:xfrm>
            <a:off x="762000" y="1825481"/>
            <a:ext cx="5232300" cy="4587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rgbClr val="3A488C"/>
              </a:buClr>
              <a:buSzPts val="2000"/>
              <a:buFont typeface="Arial"/>
              <a:buNone/>
              <a:defRPr sz="2000" b="1" i="0" u="none" strike="noStrike" cap="none">
                <a:solidFill>
                  <a:srgbClr val="3A488C"/>
                </a:solidFill>
                <a:latin typeface="Century Gothic"/>
                <a:ea typeface="Century Gothic"/>
                <a:cs typeface="Century Gothic"/>
                <a:sym typeface="Century Gothic"/>
              </a:defRPr>
            </a:lvl1pPr>
            <a:lvl2pPr marL="914400" marR="0" lvl="1" indent="-381000" algn="l">
              <a:lnSpc>
                <a:spcPct val="90000"/>
              </a:lnSpc>
              <a:spcBef>
                <a:spcPts val="500"/>
              </a:spcBef>
              <a:spcAft>
                <a:spcPts val="0"/>
              </a:spcAft>
              <a:buClr>
                <a:schemeClr val="accent1"/>
              </a:buClr>
              <a:buSzPts val="2400"/>
              <a:buFont typeface="Arial"/>
              <a:buChar char="•"/>
              <a:defRPr sz="2400" b="1" i="0" u="none" strike="noStrike" cap="none">
                <a:solidFill>
                  <a:schemeClr val="dk1"/>
                </a:solidFill>
                <a:latin typeface="Century Gothic"/>
                <a:ea typeface="Century Gothic"/>
                <a:cs typeface="Century Gothic"/>
                <a:sym typeface="Century Gothic"/>
              </a:defRPr>
            </a:lvl2pPr>
            <a:lvl3pPr marL="1371600" marR="0" lvl="2" indent="-355600" algn="l">
              <a:lnSpc>
                <a:spcPct val="90000"/>
              </a:lnSpc>
              <a:spcBef>
                <a:spcPts val="500"/>
              </a:spcBef>
              <a:spcAft>
                <a:spcPts val="0"/>
              </a:spcAft>
              <a:buClr>
                <a:schemeClr val="accent1"/>
              </a:buClr>
              <a:buSzPts val="2000"/>
              <a:buFont typeface="Arial"/>
              <a:buChar char="•"/>
              <a:defRPr sz="2000" b="1" i="0" u="none" strike="noStrike" cap="none">
                <a:solidFill>
                  <a:schemeClr val="dk1"/>
                </a:solidFill>
                <a:latin typeface="Century Gothic"/>
                <a:ea typeface="Century Gothic"/>
                <a:cs typeface="Century Gothic"/>
                <a:sym typeface="Century Gothic"/>
              </a:defRPr>
            </a:lvl3pPr>
            <a:lvl4pPr marL="1828800" marR="0" lvl="3" indent="-342900" algn="l">
              <a:lnSpc>
                <a:spcPct val="90000"/>
              </a:lnSpc>
              <a:spcBef>
                <a:spcPts val="500"/>
              </a:spcBef>
              <a:spcAft>
                <a:spcPts val="0"/>
              </a:spcAft>
              <a:buClr>
                <a:schemeClr val="accent1"/>
              </a:buClr>
              <a:buSzPts val="1800"/>
              <a:buFont typeface="Arial"/>
              <a:buChar char="•"/>
              <a:defRPr sz="1800" b="1" i="0" u="none" strike="noStrike" cap="none">
                <a:solidFill>
                  <a:schemeClr val="dk1"/>
                </a:solidFill>
                <a:latin typeface="Century Gothic"/>
                <a:ea typeface="Century Gothic"/>
                <a:cs typeface="Century Gothic"/>
                <a:sym typeface="Century Gothic"/>
              </a:defRPr>
            </a:lvl4pPr>
            <a:lvl5pPr marL="2286000" marR="0" lvl="4" indent="-342900" algn="l">
              <a:lnSpc>
                <a:spcPct val="90000"/>
              </a:lnSpc>
              <a:spcBef>
                <a:spcPts val="500"/>
              </a:spcBef>
              <a:spcAft>
                <a:spcPts val="0"/>
              </a:spcAft>
              <a:buClr>
                <a:schemeClr val="accent1"/>
              </a:buClr>
              <a:buSzPts val="1800"/>
              <a:buFont typeface="Arial"/>
              <a:buChar char="•"/>
              <a:defRPr sz="1800" b="1" i="0" u="none" strike="noStrike" cap="none">
                <a:solidFill>
                  <a:schemeClr val="dk1"/>
                </a:solidFill>
                <a:latin typeface="Century Gothic"/>
                <a:ea typeface="Century Gothic"/>
                <a:cs typeface="Century Gothic"/>
                <a:sym typeface="Century Gothic"/>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12"/>
          <p:cNvSpPr>
            <a:spLocks noGrp="1"/>
          </p:cNvSpPr>
          <p:nvPr>
            <p:ph type="pic" idx="5"/>
          </p:nvPr>
        </p:nvSpPr>
        <p:spPr>
          <a:xfrm>
            <a:off x="6221073" y="1825625"/>
            <a:ext cx="5181600" cy="4351200"/>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accent1"/>
              </a:buClr>
              <a:buSzPts val="2800"/>
              <a:buFont typeface="Arial"/>
              <a:buNone/>
              <a:defRPr sz="2800" b="0" i="0" u="none" strike="noStrike" cap="none">
                <a:solidFill>
                  <a:schemeClr val="dk1"/>
                </a:solidFill>
                <a:latin typeface="Century Gothic"/>
                <a:ea typeface="Century Gothic"/>
                <a:cs typeface="Century Gothic"/>
                <a:sym typeface="Century Gothic"/>
              </a:defRPr>
            </a:lvl1pPr>
            <a:lvl2pPr marR="0" lvl="1" algn="l" rtl="0">
              <a:lnSpc>
                <a:spcPct val="90000"/>
              </a:lnSpc>
              <a:spcBef>
                <a:spcPts val="500"/>
              </a:spcBef>
              <a:spcAft>
                <a:spcPts val="0"/>
              </a:spcAft>
              <a:buClr>
                <a:schemeClr val="accent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R="0" lvl="2" algn="l" rtl="0">
              <a:lnSpc>
                <a:spcPct val="90000"/>
              </a:lnSpc>
              <a:spcBef>
                <a:spcPts val="500"/>
              </a:spcBef>
              <a:spcAft>
                <a:spcPts val="0"/>
              </a:spcAft>
              <a:buClr>
                <a:schemeClr val="accent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R="0" lvl="3" algn="l" rtl="0">
              <a:lnSpc>
                <a:spcPct val="90000"/>
              </a:lnSpc>
              <a:spcBef>
                <a:spcPts val="500"/>
              </a:spcBef>
              <a:spcAft>
                <a:spcPts val="0"/>
              </a:spcAft>
              <a:buClr>
                <a:schemeClr val="accent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R="0" lvl="4" algn="l" rtl="0">
              <a:lnSpc>
                <a:spcPct val="90000"/>
              </a:lnSpc>
              <a:spcBef>
                <a:spcPts val="500"/>
              </a:spcBef>
              <a:spcAft>
                <a:spcPts val="0"/>
              </a:spcAft>
              <a:buClr>
                <a:schemeClr val="accent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Aqua">
  <p:cSld name="Section Header Aqua">
    <p:bg>
      <p:bgPr>
        <a:solidFill>
          <a:srgbClr val="E4B143"/>
        </a:solidFill>
        <a:effectLst/>
      </p:bgPr>
    </p:bg>
    <p:spTree>
      <p:nvGrpSpPr>
        <p:cNvPr id="1" name="Shape 34"/>
        <p:cNvGrpSpPr/>
        <p:nvPr/>
      </p:nvGrpSpPr>
      <p:grpSpPr>
        <a:xfrm>
          <a:off x="0" y="0"/>
          <a:ext cx="0" cy="0"/>
          <a:chOff x="0" y="0"/>
          <a:chExt cx="0" cy="0"/>
        </a:xfrm>
      </p:grpSpPr>
      <p:sp>
        <p:nvSpPr>
          <p:cNvPr id="35" name="Google Shape;35;p13"/>
          <p:cNvSpPr/>
          <p:nvPr/>
        </p:nvSpPr>
        <p:spPr>
          <a:xfrm>
            <a:off x="166375" y="6467775"/>
            <a:ext cx="907500" cy="193500"/>
          </a:xfrm>
          <a:prstGeom prst="rect">
            <a:avLst/>
          </a:prstGeom>
          <a:solidFill>
            <a:srgbClr val="E4B14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entury Gothic"/>
                <a:ea typeface="Century Gothic"/>
                <a:cs typeface="Century Gothic"/>
                <a:sym typeface="Century Gothic"/>
              </a:rPr>
              <a:t>TOPIC</a:t>
            </a:r>
            <a:endParaRPr sz="1350" b="0" i="0" u="none" strike="noStrike" cap="none">
              <a:solidFill>
                <a:schemeClr val="lt1"/>
              </a:solidFill>
              <a:latin typeface="Calibri"/>
              <a:ea typeface="Calibri"/>
              <a:cs typeface="Calibri"/>
              <a:sym typeface="Calibri"/>
            </a:endParaRPr>
          </a:p>
        </p:txBody>
      </p:sp>
      <p:sp>
        <p:nvSpPr>
          <p:cNvPr id="36" name="Google Shape;36;p13"/>
          <p:cNvSpPr txBox="1">
            <a:spLocks noGrp="1"/>
          </p:cNvSpPr>
          <p:nvPr>
            <p:ph type="title"/>
          </p:nvPr>
        </p:nvSpPr>
        <p:spPr>
          <a:xfrm>
            <a:off x="838201" y="403149"/>
            <a:ext cx="10515600" cy="1154400"/>
          </a:xfrm>
          <a:prstGeom prst="rect">
            <a:avLst/>
          </a:prstGeom>
          <a:noFill/>
          <a:ln>
            <a:noFill/>
          </a:ln>
        </p:spPr>
        <p:txBody>
          <a:bodyPr spcFirstLastPara="1" wrap="square" lIns="91425" tIns="45700" rIns="91425" bIns="45700" anchor="b" anchorCtr="0"/>
          <a:lstStyle>
            <a:lvl1pPr marR="0" lvl="0" algn="l">
              <a:lnSpc>
                <a:spcPct val="90000"/>
              </a:lnSpc>
              <a:spcBef>
                <a:spcPts val="0"/>
              </a:spcBef>
              <a:spcAft>
                <a:spcPts val="0"/>
              </a:spcAft>
              <a:buClr>
                <a:schemeClr val="lt1"/>
              </a:buClr>
              <a:buSzPts val="3600"/>
              <a:buFont typeface="Century Gothic"/>
              <a:buNone/>
              <a:defRPr sz="3600" b="1" i="0" u="none" strike="noStrike" cap="non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7" name="Google Shape;37;p13"/>
          <p:cNvSpPr txBox="1">
            <a:spLocks noGrp="1"/>
          </p:cNvSpPr>
          <p:nvPr>
            <p:ph type="body" idx="1"/>
          </p:nvPr>
        </p:nvSpPr>
        <p:spPr>
          <a:xfrm>
            <a:off x="838200" y="1642400"/>
            <a:ext cx="10515600" cy="1023000"/>
          </a:xfrm>
          <a:prstGeom prst="rect">
            <a:avLst/>
          </a:prstGeom>
          <a:noFill/>
          <a:ln>
            <a:noFill/>
          </a:ln>
        </p:spPr>
        <p:txBody>
          <a:bodyPr spcFirstLastPara="1" wrap="square" lIns="91425" tIns="45700" rIns="91425" bIns="45700" anchor="t" anchorCtr="0"/>
          <a:lstStyle>
            <a:lvl1pPr marL="457200" marR="0" lvl="0" indent="-228600" algn="l">
              <a:lnSpc>
                <a:spcPct val="90000"/>
              </a:lnSpc>
              <a:spcBef>
                <a:spcPts val="1000"/>
              </a:spcBef>
              <a:spcAft>
                <a:spcPts val="0"/>
              </a:spcAft>
              <a:buClr>
                <a:schemeClr val="accent1"/>
              </a:buClr>
              <a:buSzPts val="2800"/>
              <a:buFont typeface="Arial"/>
              <a:buNone/>
              <a:defRPr sz="2800" b="0" i="0" u="none" strike="noStrike" cap="none">
                <a:solidFill>
                  <a:schemeClr val="lt1"/>
                </a:solidFill>
                <a:latin typeface="Century Gothic"/>
                <a:ea typeface="Century Gothic"/>
                <a:cs typeface="Century Gothic"/>
                <a:sym typeface="Century Gothic"/>
              </a:defRPr>
            </a:lvl1pPr>
            <a:lvl2pPr marL="914400" marR="0" lvl="1" indent="-228600" algn="l">
              <a:lnSpc>
                <a:spcPct val="90000"/>
              </a:lnSpc>
              <a:spcBef>
                <a:spcPts val="500"/>
              </a:spcBef>
              <a:spcAft>
                <a:spcPts val="0"/>
              </a:spcAft>
              <a:buClr>
                <a:schemeClr val="accent1"/>
              </a:buClr>
              <a:buSzPts val="2000"/>
              <a:buFont typeface="Arial"/>
              <a:buNone/>
              <a:defRPr sz="2000" b="0" i="0" u="none" strike="noStrike" cap="none">
                <a:solidFill>
                  <a:srgbClr val="888888"/>
                </a:solidFill>
                <a:latin typeface="Century Gothic"/>
                <a:ea typeface="Century Gothic"/>
                <a:cs typeface="Century Gothic"/>
                <a:sym typeface="Century Gothic"/>
              </a:defRPr>
            </a:lvl2pPr>
            <a:lvl3pPr marL="1371600" marR="0" lvl="2" indent="-228600" algn="l">
              <a:lnSpc>
                <a:spcPct val="90000"/>
              </a:lnSpc>
              <a:spcBef>
                <a:spcPts val="500"/>
              </a:spcBef>
              <a:spcAft>
                <a:spcPts val="0"/>
              </a:spcAft>
              <a:buClr>
                <a:schemeClr val="accent1"/>
              </a:buClr>
              <a:buSzPts val="1800"/>
              <a:buFont typeface="Arial"/>
              <a:buNone/>
              <a:defRPr sz="1800" b="0" i="0" u="none" strike="noStrike" cap="none">
                <a:solidFill>
                  <a:srgbClr val="888888"/>
                </a:solidFill>
                <a:latin typeface="Century Gothic"/>
                <a:ea typeface="Century Gothic"/>
                <a:cs typeface="Century Gothic"/>
                <a:sym typeface="Century Gothic"/>
              </a:defRPr>
            </a:lvl3pPr>
            <a:lvl4pPr marL="1828800" marR="0" lvl="3" indent="-228600" algn="l">
              <a:lnSpc>
                <a:spcPct val="90000"/>
              </a:lnSpc>
              <a:spcBef>
                <a:spcPts val="500"/>
              </a:spcBef>
              <a:spcAft>
                <a:spcPts val="0"/>
              </a:spcAft>
              <a:buClr>
                <a:schemeClr val="accent1"/>
              </a:buClr>
              <a:buSzPts val="1600"/>
              <a:buFont typeface="Arial"/>
              <a:buNone/>
              <a:defRPr sz="1600" b="0" i="0" u="none" strike="noStrike" cap="none">
                <a:solidFill>
                  <a:srgbClr val="888888"/>
                </a:solidFill>
                <a:latin typeface="Century Gothic"/>
                <a:ea typeface="Century Gothic"/>
                <a:cs typeface="Century Gothic"/>
                <a:sym typeface="Century Gothic"/>
              </a:defRPr>
            </a:lvl4pPr>
            <a:lvl5pPr marL="2286000" marR="0" lvl="4" indent="-228600" algn="l">
              <a:lnSpc>
                <a:spcPct val="90000"/>
              </a:lnSpc>
              <a:spcBef>
                <a:spcPts val="500"/>
              </a:spcBef>
              <a:spcAft>
                <a:spcPts val="0"/>
              </a:spcAft>
              <a:buClr>
                <a:schemeClr val="accent1"/>
              </a:buClr>
              <a:buSzPts val="1600"/>
              <a:buFont typeface="Arial"/>
              <a:buNone/>
              <a:defRPr sz="1600" b="0" i="0" u="none" strike="noStrike" cap="none">
                <a:solidFill>
                  <a:srgbClr val="888888"/>
                </a:solidFill>
                <a:latin typeface="Century Gothic"/>
                <a:ea typeface="Century Gothic"/>
                <a:cs typeface="Century Gothic"/>
                <a:sym typeface="Century Gothic"/>
              </a:defRPr>
            </a:lvl5pPr>
            <a:lvl6pPr marL="2743200" marR="0" lvl="5" indent="-228600" algn="l">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38" name="Google Shape;38;p13"/>
          <p:cNvPicPr preferRelativeResize="0"/>
          <p:nvPr/>
        </p:nvPicPr>
        <p:blipFill rotWithShape="1">
          <a:blip r:embed="rId2">
            <a:alphaModFix/>
          </a:blip>
          <a:srcRect/>
          <a:stretch/>
        </p:blipFill>
        <p:spPr>
          <a:xfrm>
            <a:off x="10405872" y="5907024"/>
            <a:ext cx="1591055" cy="95097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d Slide">
  <p:cSld name="End Slide">
    <p:bg>
      <p:bgPr>
        <a:solidFill>
          <a:srgbClr val="3A488C"/>
        </a:solidFill>
        <a:effectLst/>
      </p:bgPr>
    </p:bg>
    <p:spTree>
      <p:nvGrpSpPr>
        <p:cNvPr id="1" name="Shape 39"/>
        <p:cNvGrpSpPr/>
        <p:nvPr/>
      </p:nvGrpSpPr>
      <p:grpSpPr>
        <a:xfrm>
          <a:off x="0" y="0"/>
          <a:ext cx="0" cy="0"/>
          <a:chOff x="0" y="0"/>
          <a:chExt cx="0" cy="0"/>
        </a:xfrm>
      </p:grpSpPr>
      <p:pic>
        <p:nvPicPr>
          <p:cNvPr id="40" name="Google Shape;40;p14" descr="A picture of a white UCTech logo" title="UCTech Logo"/>
          <p:cNvPicPr preferRelativeResize="0"/>
          <p:nvPr/>
        </p:nvPicPr>
        <p:blipFill rotWithShape="1">
          <a:blip r:embed="rId2">
            <a:alphaModFix/>
          </a:blip>
          <a:srcRect/>
          <a:stretch/>
        </p:blipFill>
        <p:spPr>
          <a:xfrm>
            <a:off x="3525863" y="1888975"/>
            <a:ext cx="5140276" cy="3080050"/>
          </a:xfrm>
          <a:prstGeom prst="rect">
            <a:avLst/>
          </a:prstGeom>
          <a:noFill/>
          <a:ln>
            <a:noFill/>
          </a:ln>
        </p:spPr>
      </p:pic>
      <p:sp>
        <p:nvSpPr>
          <p:cNvPr id="41" name="Google Shape;41;p14"/>
          <p:cNvSpPr txBox="1"/>
          <p:nvPr/>
        </p:nvSpPr>
        <p:spPr>
          <a:xfrm>
            <a:off x="136150" y="5642200"/>
            <a:ext cx="11813700" cy="1134600"/>
          </a:xfrm>
          <a:prstGeom prst="rect">
            <a:avLst/>
          </a:prstGeom>
          <a:solidFill>
            <a:srgbClr val="3A488C"/>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entury Gothic"/>
              <a:ea typeface="Century Gothic"/>
              <a:cs typeface="Century Gothic"/>
              <a:sym typeface="Century Gothic"/>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lumn" type="twoObj">
  <p:cSld name="TWO_OBJECTS">
    <p:spTree>
      <p:nvGrpSpPr>
        <p:cNvPr id="1" name="Shape 42"/>
        <p:cNvGrpSpPr/>
        <p:nvPr/>
      </p:nvGrpSpPr>
      <p:grpSpPr>
        <a:xfrm>
          <a:off x="0" y="0"/>
          <a:ext cx="0" cy="0"/>
          <a:chOff x="0" y="0"/>
          <a:chExt cx="0" cy="0"/>
        </a:xfrm>
      </p:grpSpPr>
      <p:sp>
        <p:nvSpPr>
          <p:cNvPr id="43" name="Google Shape;43;p15"/>
          <p:cNvSpPr txBox="1">
            <a:spLocks noGrp="1"/>
          </p:cNvSpPr>
          <p:nvPr>
            <p:ph type="title"/>
          </p:nvPr>
        </p:nvSpPr>
        <p:spPr>
          <a:xfrm>
            <a:off x="526470" y="365126"/>
            <a:ext cx="11139000" cy="592200"/>
          </a:xfrm>
          <a:prstGeom prst="rect">
            <a:avLst/>
          </a:prstGeom>
          <a:noFill/>
          <a:ln>
            <a:noFill/>
          </a:ln>
        </p:spPr>
        <p:txBody>
          <a:bodyPr spcFirstLastPara="1" wrap="square" lIns="91425" tIns="45700" rIns="91425" bIns="45700" anchor="ctr" anchorCtr="0"/>
          <a:lstStyle>
            <a:lvl1pPr marR="0" lvl="0" algn="l">
              <a:lnSpc>
                <a:spcPct val="90000"/>
              </a:lnSpc>
              <a:spcBef>
                <a:spcPts val="0"/>
              </a:spcBef>
              <a:spcAft>
                <a:spcPts val="0"/>
              </a:spcAft>
              <a:buClr>
                <a:schemeClr val="dk2"/>
              </a:buClr>
              <a:buSzPts val="3600"/>
              <a:buFont typeface="Century Gothic"/>
              <a:buNone/>
              <a:defRPr sz="3600" b="1" i="0" u="none" strike="noStrike" cap="none">
                <a:solidFill>
                  <a:schemeClr val="dk2"/>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44" name="Google Shape;44;p15"/>
          <p:cNvSpPr txBox="1">
            <a:spLocks noGrp="1"/>
          </p:cNvSpPr>
          <p:nvPr>
            <p:ph type="body" idx="1"/>
          </p:nvPr>
        </p:nvSpPr>
        <p:spPr>
          <a:xfrm>
            <a:off x="762000" y="1825625"/>
            <a:ext cx="5232300" cy="4351200"/>
          </a:xfrm>
          <a:prstGeom prst="rect">
            <a:avLst/>
          </a:prstGeom>
          <a:noFill/>
          <a:ln>
            <a:noFill/>
          </a:ln>
        </p:spPr>
        <p:txBody>
          <a:bodyPr spcFirstLastPara="1" wrap="square" lIns="91425" tIns="45700" rIns="91425" bIns="45700" anchor="t" anchorCtr="0"/>
          <a:lstStyle>
            <a:lvl1pPr marL="457200" marR="0" lvl="0" indent="-406400" algn="l">
              <a:lnSpc>
                <a:spcPct val="90000"/>
              </a:lnSpc>
              <a:spcBef>
                <a:spcPts val="1000"/>
              </a:spcBef>
              <a:spcAft>
                <a:spcPts val="0"/>
              </a:spcAft>
              <a:buClr>
                <a:schemeClr val="accent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a:lnSpc>
                <a:spcPct val="90000"/>
              </a:lnSpc>
              <a:spcBef>
                <a:spcPts val="500"/>
              </a:spcBef>
              <a:spcAft>
                <a:spcPts val="0"/>
              </a:spcAft>
              <a:buClr>
                <a:schemeClr val="accent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a:lnSpc>
                <a:spcPct val="90000"/>
              </a:lnSpc>
              <a:spcBef>
                <a:spcPts val="500"/>
              </a:spcBef>
              <a:spcAft>
                <a:spcPts val="0"/>
              </a:spcAft>
              <a:buClr>
                <a:schemeClr val="accent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a:lnSpc>
                <a:spcPct val="90000"/>
              </a:lnSpc>
              <a:spcBef>
                <a:spcPts val="500"/>
              </a:spcBef>
              <a:spcAft>
                <a:spcPts val="0"/>
              </a:spcAft>
              <a:buClr>
                <a:schemeClr val="accent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a:lnSpc>
                <a:spcPct val="90000"/>
              </a:lnSpc>
              <a:spcBef>
                <a:spcPts val="500"/>
              </a:spcBef>
              <a:spcAft>
                <a:spcPts val="0"/>
              </a:spcAft>
              <a:buClr>
                <a:schemeClr val="accent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Google Shape;45;p15"/>
          <p:cNvSpPr txBox="1">
            <a:spLocks noGrp="1"/>
          </p:cNvSpPr>
          <p:nvPr>
            <p:ph type="body" idx="2"/>
          </p:nvPr>
        </p:nvSpPr>
        <p:spPr>
          <a:xfrm>
            <a:off x="6197600" y="1825625"/>
            <a:ext cx="5225400" cy="4351200"/>
          </a:xfrm>
          <a:prstGeom prst="rect">
            <a:avLst/>
          </a:prstGeom>
          <a:noFill/>
          <a:ln>
            <a:noFill/>
          </a:ln>
        </p:spPr>
        <p:txBody>
          <a:bodyPr spcFirstLastPara="1" wrap="square" lIns="91425" tIns="45700" rIns="91425" bIns="45700" anchor="t" anchorCtr="0"/>
          <a:lstStyle>
            <a:lvl1pPr marL="457200" marR="0" lvl="0" indent="-406400" algn="l">
              <a:lnSpc>
                <a:spcPct val="90000"/>
              </a:lnSpc>
              <a:spcBef>
                <a:spcPts val="1000"/>
              </a:spcBef>
              <a:spcAft>
                <a:spcPts val="0"/>
              </a:spcAft>
              <a:buClr>
                <a:schemeClr val="accent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a:lnSpc>
                <a:spcPct val="90000"/>
              </a:lnSpc>
              <a:spcBef>
                <a:spcPts val="500"/>
              </a:spcBef>
              <a:spcAft>
                <a:spcPts val="0"/>
              </a:spcAft>
              <a:buClr>
                <a:schemeClr val="accent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a:lnSpc>
                <a:spcPct val="90000"/>
              </a:lnSpc>
              <a:spcBef>
                <a:spcPts val="500"/>
              </a:spcBef>
              <a:spcAft>
                <a:spcPts val="0"/>
              </a:spcAft>
              <a:buClr>
                <a:schemeClr val="accent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a:lnSpc>
                <a:spcPct val="90000"/>
              </a:lnSpc>
              <a:spcBef>
                <a:spcPts val="500"/>
              </a:spcBef>
              <a:spcAft>
                <a:spcPts val="0"/>
              </a:spcAft>
              <a:buClr>
                <a:schemeClr val="accent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a:lnSpc>
                <a:spcPct val="90000"/>
              </a:lnSpc>
              <a:spcBef>
                <a:spcPts val="500"/>
              </a:spcBef>
              <a:spcAft>
                <a:spcPts val="0"/>
              </a:spcAft>
              <a:buClr>
                <a:schemeClr val="accent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
          <p:cNvSpPr txBox="1">
            <a:spLocks noGrp="1"/>
          </p:cNvSpPr>
          <p:nvPr>
            <p:ph type="title"/>
          </p:nvPr>
        </p:nvSpPr>
        <p:spPr>
          <a:xfrm>
            <a:off x="526470" y="365126"/>
            <a:ext cx="11139000" cy="5922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3A488C"/>
              </a:buClr>
              <a:buSzPts val="3600"/>
              <a:buFont typeface="Century Gothic"/>
              <a:buNone/>
              <a:defRPr sz="3600" b="1" i="0" u="none" strike="noStrike" cap="none">
                <a:solidFill>
                  <a:srgbClr val="3A488C"/>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8"/>
          <p:cNvSpPr txBox="1">
            <a:spLocks noGrp="1"/>
          </p:cNvSpPr>
          <p:nvPr>
            <p:ph type="body" idx="1"/>
          </p:nvPr>
        </p:nvSpPr>
        <p:spPr>
          <a:xfrm>
            <a:off x="526470" y="1825625"/>
            <a:ext cx="10515600" cy="43512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accent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accent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accent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accent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accent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8"/>
          <p:cNvSpPr txBox="1"/>
          <p:nvPr/>
        </p:nvSpPr>
        <p:spPr>
          <a:xfrm>
            <a:off x="152400" y="6459142"/>
            <a:ext cx="22989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dk1"/>
                </a:solidFill>
                <a:latin typeface="Century Gothic"/>
                <a:ea typeface="Century Gothic"/>
                <a:cs typeface="Century Gothic"/>
                <a:sym typeface="Century Gothic"/>
              </a:rPr>
              <a:t>TOPIC</a:t>
            </a:r>
            <a:endParaRPr sz="1400" b="1" i="0" u="none" strike="noStrike" cap="none">
              <a:solidFill>
                <a:srgbClr val="000000"/>
              </a:solidFill>
              <a:latin typeface="Arial"/>
              <a:ea typeface="Arial"/>
              <a:cs typeface="Arial"/>
              <a:sym typeface="Arial"/>
            </a:endParaRPr>
          </a:p>
        </p:txBody>
      </p:sp>
      <p:pic>
        <p:nvPicPr>
          <p:cNvPr id="13" name="Google Shape;13;p8"/>
          <p:cNvPicPr preferRelativeResize="0"/>
          <p:nvPr/>
        </p:nvPicPr>
        <p:blipFill rotWithShape="1">
          <a:blip r:embed="rId9">
            <a:alphaModFix/>
          </a:blip>
          <a:srcRect/>
          <a:stretch/>
        </p:blipFill>
        <p:spPr>
          <a:xfrm>
            <a:off x="10407075" y="5905925"/>
            <a:ext cx="1588876" cy="9520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15.tiff"/><Relationship Id="rId5" Type="http://schemas.openxmlformats.org/officeDocument/2006/relationships/image" Target="../media/image14.jpe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1"/>
          <p:cNvSpPr txBox="1">
            <a:spLocks noGrp="1"/>
          </p:cNvSpPr>
          <p:nvPr>
            <p:ph type="ctrTitle"/>
          </p:nvPr>
        </p:nvSpPr>
        <p:spPr>
          <a:xfrm>
            <a:off x="914400" y="1539061"/>
            <a:ext cx="10152993" cy="922626"/>
          </a:xfrm>
          <a:prstGeom prst="rect">
            <a:avLst/>
          </a:prstGeom>
          <a:noFill/>
          <a:ln>
            <a:noFill/>
          </a:ln>
        </p:spPr>
        <p:txBody>
          <a:bodyPr spcFirstLastPara="1" wrap="square" lIns="91425" tIns="45700" rIns="91425" bIns="45700" anchor="b" anchorCtr="0">
            <a:noAutofit/>
          </a:bodyPr>
          <a:lstStyle/>
          <a:p>
            <a:pPr>
              <a:lnSpc>
                <a:spcPts val="5040"/>
              </a:lnSpc>
            </a:pPr>
            <a:r>
              <a:rPr lang="en-US" sz="2800" spc="288" dirty="0">
                <a:solidFill>
                  <a:schemeClr val="tx2">
                    <a:lumMod val="60000"/>
                    <a:lumOff val="40000"/>
                  </a:schemeClr>
                </a:solidFill>
                <a:latin typeface="Century Gothic" panose="020B0502020202020204" pitchFamily="34" charset="0"/>
              </a:rPr>
              <a:t>THE POWER OF CAMPUS COLLABORATION</a:t>
            </a:r>
          </a:p>
        </p:txBody>
      </p:sp>
      <p:sp>
        <p:nvSpPr>
          <p:cNvPr id="51" name="Google Shape;51;p1"/>
          <p:cNvSpPr txBox="1">
            <a:spLocks noGrp="1"/>
          </p:cNvSpPr>
          <p:nvPr>
            <p:ph type="subTitle" idx="1"/>
          </p:nvPr>
        </p:nvSpPr>
        <p:spPr>
          <a:xfrm>
            <a:off x="914400" y="2537136"/>
            <a:ext cx="10578863" cy="2459672"/>
          </a:xfrm>
          <a:prstGeom prst="rect">
            <a:avLst/>
          </a:prstGeom>
          <a:solidFill>
            <a:srgbClr val="3A488C"/>
          </a:solidFill>
          <a:ln>
            <a:noFill/>
          </a:ln>
        </p:spPr>
        <p:txBody>
          <a:bodyPr spcFirstLastPara="1" wrap="square" lIns="91425" tIns="45700" rIns="91425" bIns="45700" anchor="t" anchorCtr="0">
            <a:noAutofit/>
          </a:bodyPr>
          <a:lstStyle/>
          <a:p>
            <a:pPr>
              <a:lnSpc>
                <a:spcPct val="150000"/>
              </a:lnSpc>
            </a:pPr>
            <a:r>
              <a:rPr lang="en-US" spc="320" dirty="0">
                <a:solidFill>
                  <a:srgbClr val="FFFFFF"/>
                </a:solidFill>
                <a:latin typeface="Century Gothic" panose="020B0502020202020204" pitchFamily="34" charset="0"/>
                <a:cs typeface="Times New Roman" panose="02020603050405020304" pitchFamily="18" charset="0"/>
              </a:rPr>
              <a:t>BUILDING AN INTEREST GROUP </a:t>
            </a:r>
          </a:p>
          <a:p>
            <a:pPr>
              <a:lnSpc>
                <a:spcPct val="150000"/>
              </a:lnSpc>
            </a:pPr>
            <a:r>
              <a:rPr lang="en-US" spc="320" dirty="0">
                <a:solidFill>
                  <a:srgbClr val="FFFFFF"/>
                </a:solidFill>
                <a:latin typeface="Century Gothic" panose="020B0502020202020204" pitchFamily="34" charset="0"/>
                <a:cs typeface="Times New Roman" panose="02020603050405020304" pitchFamily="18" charset="0"/>
              </a:rPr>
              <a:t>TO CREATE POSITIVE OUTCOMES</a:t>
            </a:r>
          </a:p>
          <a:p>
            <a:pPr marL="0" marR="0" lvl="0" indent="0" algn="l" rtl="0">
              <a:lnSpc>
                <a:spcPct val="90000"/>
              </a:lnSpc>
              <a:spcBef>
                <a:spcPts val="0"/>
              </a:spcBef>
              <a:spcAft>
                <a:spcPts val="0"/>
              </a:spcAft>
              <a:buClr>
                <a:schemeClr val="accent1"/>
              </a:buClr>
              <a:buSzPts val="2800"/>
              <a:buFont typeface="Arial"/>
              <a:buNone/>
            </a:pPr>
            <a:endParaRPr sz="2800" b="0" i="0" u="none" strike="noStrike" cap="none" dirty="0">
              <a:solidFill>
                <a:schemeClr val="lt1"/>
              </a:solidFill>
              <a:latin typeface="Century Gothic"/>
              <a:ea typeface="Century Gothic"/>
              <a:cs typeface="Century Gothic"/>
              <a:sym typeface="Century Gothic"/>
            </a:endParaRPr>
          </a:p>
        </p:txBody>
      </p:sp>
      <p:sp>
        <p:nvSpPr>
          <p:cNvPr id="53" name="Google Shape;53;p1"/>
          <p:cNvSpPr txBox="1">
            <a:spLocks noGrp="1"/>
          </p:cNvSpPr>
          <p:nvPr>
            <p:ph type="body" idx="3"/>
          </p:nvPr>
        </p:nvSpPr>
        <p:spPr>
          <a:xfrm>
            <a:off x="222984" y="6180083"/>
            <a:ext cx="5873016" cy="532323"/>
          </a:xfrm>
          <a:prstGeom prst="rect">
            <a:avLst/>
          </a:prstGeom>
          <a:noFill/>
          <a:ln>
            <a:noFill/>
          </a:ln>
        </p:spPr>
        <p:txBody>
          <a:bodyPr spcFirstLastPara="1" wrap="square" lIns="91425" tIns="45700" rIns="91425" bIns="45700" anchor="ctr" anchorCtr="0">
            <a:noAutofit/>
          </a:bodyPr>
          <a:lstStyle/>
          <a:p>
            <a:pPr>
              <a:lnSpc>
                <a:spcPts val="3919"/>
              </a:lnSpc>
            </a:pPr>
            <a:r>
              <a:rPr lang="en-US" b="0" spc="196" dirty="0">
                <a:solidFill>
                  <a:srgbClr val="AE8441"/>
                </a:solidFill>
                <a:latin typeface="Roboto"/>
              </a:rPr>
              <a:t>UC DAVIS/ UC DAVIS HEALTH CENTER GEIT GROUP</a:t>
            </a:r>
          </a:p>
        </p:txBody>
      </p:sp>
      <p:sp>
        <p:nvSpPr>
          <p:cNvPr id="7" name="AutoShape 6">
            <a:extLst>
              <a:ext uri="{FF2B5EF4-FFF2-40B4-BE49-F238E27FC236}">
                <a16:creationId xmlns:a16="http://schemas.microsoft.com/office/drawing/2014/main" id="{91640020-450F-2C4C-B740-1A9C74382230}"/>
              </a:ext>
              <a:ext uri="{C183D7F6-B498-43B3-948B-1728B52AA6E4}">
                <adec:decorative xmlns:adec="http://schemas.microsoft.com/office/drawing/2017/decorative" val="1"/>
              </a:ext>
            </a:extLst>
          </p:cNvPr>
          <p:cNvSpPr/>
          <p:nvPr/>
        </p:nvSpPr>
        <p:spPr>
          <a:xfrm>
            <a:off x="498764" y="1053987"/>
            <a:ext cx="133350" cy="4667250"/>
          </a:xfrm>
          <a:prstGeom prst="rect">
            <a:avLst/>
          </a:prstGeom>
          <a:solidFill>
            <a:schemeClr val="tx2">
              <a:lumMod val="75000"/>
            </a:schemeClr>
          </a:solidFill>
        </p:spPr>
      </p:sp>
      <p:pic>
        <p:nvPicPr>
          <p:cNvPr id="8" name="Picture 7">
            <a:extLst>
              <a:ext uri="{FF2B5EF4-FFF2-40B4-BE49-F238E27FC236}">
                <a16:creationId xmlns:a16="http://schemas.microsoft.com/office/drawing/2014/main" id="{6D373120-9080-0248-A873-0A8B18C6CC24}"/>
              </a:ext>
              <a:ext uri="{C183D7F6-B498-43B3-948B-1728B52AA6E4}">
                <adec:decorative xmlns:adec="http://schemas.microsoft.com/office/drawing/2017/decorative" val="1"/>
              </a:ext>
            </a:extLst>
          </p:cNvPr>
          <p:cNvPicPr>
            <a:picLocks noChangeAspect="1"/>
          </p:cNvPicPr>
          <p:nvPr/>
        </p:nvPicPr>
        <p:blipFill>
          <a:blip r:embed="rId3">
            <a:alphaModFix amt="50000"/>
          </a:blip>
          <a:srcRect/>
          <a:stretch>
            <a:fillRect/>
          </a:stretch>
        </p:blipFill>
        <p:spPr>
          <a:xfrm>
            <a:off x="9146932" y="372995"/>
            <a:ext cx="6090135" cy="602923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2" name="Title 1">
            <a:extLst>
              <a:ext uri="{FF2B5EF4-FFF2-40B4-BE49-F238E27FC236}">
                <a16:creationId xmlns:a16="http://schemas.microsoft.com/office/drawing/2014/main" id="{A29C1AEB-CA38-D343-A834-0659E135A747}"/>
              </a:ext>
            </a:extLst>
          </p:cNvPr>
          <p:cNvSpPr>
            <a:spLocks noGrp="1"/>
          </p:cNvSpPr>
          <p:nvPr>
            <p:ph type="title"/>
          </p:nvPr>
        </p:nvSpPr>
        <p:spPr/>
        <p:txBody>
          <a:bodyPr/>
          <a:lstStyle/>
          <a:p>
            <a:r>
              <a:rPr lang="en-US" dirty="0"/>
              <a:t>Our Initial Questions</a:t>
            </a:r>
          </a:p>
        </p:txBody>
      </p:sp>
      <p:sp>
        <p:nvSpPr>
          <p:cNvPr id="59" name="Google Shape;59;p2"/>
          <p:cNvSpPr txBox="1">
            <a:spLocks noGrp="1"/>
          </p:cNvSpPr>
          <p:nvPr>
            <p:ph type="body" idx="1"/>
          </p:nvPr>
        </p:nvSpPr>
        <p:spPr>
          <a:xfrm>
            <a:off x="765420" y="1094462"/>
            <a:ext cx="10661100" cy="4351200"/>
          </a:xfrm>
          <a:prstGeom prst="rect">
            <a:avLst/>
          </a:prstGeom>
          <a:noFill/>
          <a:ln>
            <a:noFill/>
          </a:ln>
        </p:spPr>
        <p:txBody>
          <a:bodyPr spcFirstLastPara="1" wrap="square" lIns="91425" tIns="45700" rIns="91425" bIns="45700" anchor="t" anchorCtr="0">
            <a:noAutofit/>
          </a:bodyPr>
          <a:lstStyle/>
          <a:p>
            <a:pPr marL="228600" marR="0" lvl="0" indent="-50800" algn="ctr" rtl="0">
              <a:lnSpc>
                <a:spcPct val="90000"/>
              </a:lnSpc>
              <a:spcBef>
                <a:spcPts val="0"/>
              </a:spcBef>
              <a:spcAft>
                <a:spcPts val="0"/>
              </a:spcAft>
              <a:buClr>
                <a:schemeClr val="accent1"/>
              </a:buClr>
              <a:buSzPts val="2800"/>
              <a:buFont typeface="Arial"/>
              <a:buNone/>
            </a:pPr>
            <a:r>
              <a:rPr lang="en-US" sz="4400" b="1" dirty="0"/>
              <a:t>WHO ARE WE?</a:t>
            </a:r>
          </a:p>
          <a:p>
            <a:pPr marL="228600" marR="0" lvl="0" indent="-50800" algn="ctr" rtl="0">
              <a:lnSpc>
                <a:spcPct val="90000"/>
              </a:lnSpc>
              <a:spcBef>
                <a:spcPts val="0"/>
              </a:spcBef>
              <a:spcAft>
                <a:spcPts val="0"/>
              </a:spcAft>
              <a:buClr>
                <a:schemeClr val="accent1"/>
              </a:buClr>
              <a:buSzPts val="2800"/>
              <a:buFont typeface="Arial"/>
              <a:buNone/>
            </a:pPr>
            <a:endParaRPr lang="en-US" sz="4400" b="1" dirty="0"/>
          </a:p>
          <a:p>
            <a:pPr marL="228600" marR="0" lvl="0" indent="-50800" algn="ctr" rtl="0">
              <a:lnSpc>
                <a:spcPct val="90000"/>
              </a:lnSpc>
              <a:spcBef>
                <a:spcPts val="0"/>
              </a:spcBef>
              <a:spcAft>
                <a:spcPts val="0"/>
              </a:spcAft>
              <a:buClr>
                <a:schemeClr val="accent1"/>
              </a:buClr>
              <a:buSzPts val="2800"/>
              <a:buFont typeface="Arial"/>
              <a:buNone/>
            </a:pPr>
            <a:r>
              <a:rPr lang="en-US" sz="4400" b="1" dirty="0"/>
              <a:t>WHERE DO WE START</a:t>
            </a:r>
            <a:r>
              <a:rPr lang="en-US" sz="4400" b="1" dirty="0">
                <a:latin typeface="Century Gothic" panose="020B0502020202020204" pitchFamily="34" charset="0"/>
              </a:rPr>
              <a:t>?</a:t>
            </a:r>
            <a:r>
              <a:rPr lang="en-US" sz="4400" b="1" dirty="0"/>
              <a:t> </a:t>
            </a:r>
          </a:p>
          <a:p>
            <a:pPr marL="228600" marR="0" lvl="0" indent="-50800" algn="ctr" rtl="0">
              <a:lnSpc>
                <a:spcPct val="90000"/>
              </a:lnSpc>
              <a:spcBef>
                <a:spcPts val="0"/>
              </a:spcBef>
              <a:spcAft>
                <a:spcPts val="0"/>
              </a:spcAft>
              <a:buClr>
                <a:schemeClr val="accent1"/>
              </a:buClr>
              <a:buSzPts val="2800"/>
              <a:buFont typeface="Arial"/>
              <a:buNone/>
            </a:pPr>
            <a:endParaRPr lang="en-US" sz="4400" dirty="0"/>
          </a:p>
          <a:p>
            <a:pPr marL="228600" marR="0" lvl="0" indent="-50800" algn="ctr" rtl="0">
              <a:lnSpc>
                <a:spcPct val="90000"/>
              </a:lnSpc>
              <a:spcBef>
                <a:spcPts val="0"/>
              </a:spcBef>
              <a:spcAft>
                <a:spcPts val="0"/>
              </a:spcAft>
              <a:buClr>
                <a:schemeClr val="accent1"/>
              </a:buClr>
              <a:buSzPts val="2800"/>
              <a:buFont typeface="Arial"/>
              <a:buNone/>
            </a:pPr>
            <a:r>
              <a:rPr lang="en-US" sz="4400" b="1" dirty="0"/>
              <a:t>WHAT WILL GUIDE US?</a:t>
            </a:r>
          </a:p>
          <a:p>
            <a:pPr marL="228600" marR="0" lvl="0" indent="-50800" algn="ctr" rtl="0">
              <a:lnSpc>
                <a:spcPct val="90000"/>
              </a:lnSpc>
              <a:spcBef>
                <a:spcPts val="0"/>
              </a:spcBef>
              <a:spcAft>
                <a:spcPts val="0"/>
              </a:spcAft>
              <a:buClr>
                <a:schemeClr val="accent1"/>
              </a:buClr>
              <a:buSzPts val="2800"/>
              <a:buFont typeface="Arial"/>
              <a:buNone/>
            </a:pPr>
            <a:endParaRPr lang="en-US" sz="4400" dirty="0"/>
          </a:p>
          <a:p>
            <a:pPr marL="228600" marR="0" lvl="0" indent="-50800" algn="ctr" rtl="0">
              <a:lnSpc>
                <a:spcPct val="90000"/>
              </a:lnSpc>
              <a:spcBef>
                <a:spcPts val="0"/>
              </a:spcBef>
              <a:spcAft>
                <a:spcPts val="0"/>
              </a:spcAft>
              <a:buClr>
                <a:schemeClr val="accent1"/>
              </a:buClr>
              <a:buSzPts val="2800"/>
              <a:buFont typeface="Arial"/>
              <a:buNone/>
            </a:pPr>
            <a:r>
              <a:rPr lang="en-US" sz="4400" b="1" dirty="0"/>
              <a:t>WHO WILL JOIN US? </a:t>
            </a:r>
            <a:endParaRPr sz="4400" b="1" dirty="0"/>
          </a:p>
        </p:txBody>
      </p:sp>
      <p:sp>
        <p:nvSpPr>
          <p:cNvPr id="5" name="Google Shape;53;p1">
            <a:extLst>
              <a:ext uri="{FF2B5EF4-FFF2-40B4-BE49-F238E27FC236}">
                <a16:creationId xmlns:a16="http://schemas.microsoft.com/office/drawing/2014/main" id="{E5820C73-9049-3A46-BED5-426D5122AE23}"/>
              </a:ext>
            </a:extLst>
          </p:cNvPr>
          <p:cNvSpPr txBox="1">
            <a:spLocks/>
          </p:cNvSpPr>
          <p:nvPr/>
        </p:nvSpPr>
        <p:spPr>
          <a:xfrm>
            <a:off x="174171" y="6406934"/>
            <a:ext cx="7301222" cy="261740"/>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3A488C"/>
              </a:buClr>
              <a:buSzPts val="2000"/>
              <a:buFont typeface="Arial"/>
              <a:buNone/>
              <a:defRPr sz="2000" b="1" i="0" u="none" strike="noStrike" cap="none">
                <a:solidFill>
                  <a:srgbClr val="3A488C"/>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accent1"/>
              </a:buClr>
              <a:buSzPts val="2400"/>
              <a:buFont typeface="Arial"/>
              <a:buChar char="•"/>
              <a:defRPr sz="2400" b="1"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accent1"/>
              </a:buClr>
              <a:buSzPts val="2000"/>
              <a:buFont typeface="Arial"/>
              <a:buChar char="•"/>
              <a:defRPr sz="2000" b="1"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accent1"/>
              </a:buClr>
              <a:buSzPts val="1800"/>
              <a:buFont typeface="Arial"/>
              <a:buChar char="•"/>
              <a:defRPr sz="1800" b="1"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accent1"/>
              </a:buClr>
              <a:buSzPts val="1800"/>
              <a:buFont typeface="Arial"/>
              <a:buChar char="•"/>
              <a:defRPr sz="1800" b="1"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ts val="3919"/>
              </a:lnSpc>
            </a:pPr>
            <a:r>
              <a:rPr lang="en-US" sz="1000" b="0" spc="196" dirty="0">
                <a:solidFill>
                  <a:srgbClr val="AE8441"/>
                </a:solidFill>
                <a:latin typeface="Roboto"/>
              </a:rPr>
              <a:t>UC DAVIS/ UC DAVIS HEALTH CENTER GEIT GROUP</a:t>
            </a:r>
          </a:p>
        </p:txBody>
      </p:sp>
      <p:pic>
        <p:nvPicPr>
          <p:cNvPr id="7" name="Picture 24">
            <a:extLst>
              <a:ext uri="{FF2B5EF4-FFF2-40B4-BE49-F238E27FC236}">
                <a16:creationId xmlns:a16="http://schemas.microsoft.com/office/drawing/2014/main" id="{90FCD90B-A7E3-924F-9478-5E5F845BA1FD}"/>
              </a:ext>
              <a:ext uri="{C183D7F6-B498-43B3-948B-1728B52AA6E4}">
                <adec:decorative xmlns:adec="http://schemas.microsoft.com/office/drawing/2017/decorative" val="1"/>
              </a:ext>
            </a:extLst>
          </p:cNvPr>
          <p:cNvPicPr>
            <a:picLocks noChangeAspect="1"/>
          </p:cNvPicPr>
          <p:nvPr/>
        </p:nvPicPr>
        <p:blipFill>
          <a:blip r:embed="rId3"/>
          <a:srcRect/>
          <a:stretch>
            <a:fillRect/>
          </a:stretch>
        </p:blipFill>
        <p:spPr>
          <a:xfrm>
            <a:off x="5679450" y="5488406"/>
            <a:ext cx="833040" cy="833040"/>
          </a:xfrm>
          <a:prstGeom prst="rect">
            <a:avLst/>
          </a:prstGeom>
        </p:spPr>
      </p:pic>
    </p:spTree>
    <p:extLst>
      <p:ext uri="{BB962C8B-B14F-4D97-AF65-F5344CB8AC3E}">
        <p14:creationId xmlns:p14="http://schemas.microsoft.com/office/powerpoint/2010/main" val="70565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59">
                                            <p:txEl>
                                              <p:pRg st="0" end="0"/>
                                            </p:txEl>
                                          </p:spTgt>
                                        </p:tgtEl>
                                      </p:cBhvr>
                                    </p:animEffect>
                                    <p:set>
                                      <p:cBhvr>
                                        <p:cTn id="7" dur="1" fill="hold">
                                          <p:stCondLst>
                                            <p:cond delay="499"/>
                                          </p:stCondLst>
                                        </p:cTn>
                                        <p:tgtEl>
                                          <p:spTgt spid="59">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59">
                                            <p:txEl>
                                              <p:pRg st="0" end="0"/>
                                            </p:txEl>
                                          </p:spTgt>
                                        </p:tgtEl>
                                      </p:cBhvr>
                                    </p:animEffect>
                                    <p:set>
                                      <p:cBhvr>
                                        <p:cTn id="12" dur="1" fill="hold">
                                          <p:stCondLst>
                                            <p:cond delay="499"/>
                                          </p:stCondLst>
                                        </p:cTn>
                                        <p:tgtEl>
                                          <p:spTgt spid="59">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59">
                                            <p:txEl>
                                              <p:pRg st="2" end="2"/>
                                            </p:txEl>
                                          </p:spTgt>
                                        </p:tgtEl>
                                      </p:cBhvr>
                                    </p:animEffect>
                                    <p:set>
                                      <p:cBhvr>
                                        <p:cTn id="17" dur="1" fill="hold">
                                          <p:stCondLst>
                                            <p:cond delay="499"/>
                                          </p:stCondLst>
                                        </p:cTn>
                                        <p:tgtEl>
                                          <p:spTgt spid="59">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1C5D4-2705-A04D-9FCD-D89EB8D35D3C}"/>
              </a:ext>
            </a:extLst>
          </p:cNvPr>
          <p:cNvSpPr>
            <a:spLocks noGrp="1"/>
          </p:cNvSpPr>
          <p:nvPr>
            <p:ph type="title"/>
          </p:nvPr>
        </p:nvSpPr>
        <p:spPr/>
        <p:txBody>
          <a:bodyPr/>
          <a:lstStyle/>
          <a:p>
            <a:r>
              <a:rPr lang="en-US" dirty="0"/>
              <a:t>WHAT GUIDES OUR GROUP</a:t>
            </a:r>
            <a:br>
              <a:rPr lang="en-US" dirty="0"/>
            </a:br>
            <a:endParaRPr lang="en-US" dirty="0"/>
          </a:p>
        </p:txBody>
      </p:sp>
      <p:sp>
        <p:nvSpPr>
          <p:cNvPr id="3" name="Text Placeholder 2">
            <a:extLst>
              <a:ext uri="{FF2B5EF4-FFF2-40B4-BE49-F238E27FC236}">
                <a16:creationId xmlns:a16="http://schemas.microsoft.com/office/drawing/2014/main" id="{486C43F0-79AD-204E-9D0E-11AF5907AF3D}"/>
              </a:ext>
            </a:extLst>
          </p:cNvPr>
          <p:cNvSpPr>
            <a:spLocks noGrp="1"/>
          </p:cNvSpPr>
          <p:nvPr>
            <p:ph type="body" idx="1"/>
          </p:nvPr>
        </p:nvSpPr>
        <p:spPr>
          <a:xfrm>
            <a:off x="767521" y="1963936"/>
            <a:ext cx="10515600" cy="2247317"/>
          </a:xfrm>
        </p:spPr>
        <p:txBody>
          <a:bodyPr/>
          <a:lstStyle/>
          <a:p>
            <a:pPr marL="685800" indent="-457200">
              <a:buFont typeface="Arial" panose="020B0604020202020204" pitchFamily="34" charset="0"/>
              <a:buChar char="•"/>
            </a:pPr>
            <a:r>
              <a:rPr lang="en-US" dirty="0"/>
              <a:t>Steering Committee</a:t>
            </a:r>
          </a:p>
          <a:p>
            <a:pPr marL="685800" indent="-457200">
              <a:buFont typeface="Arial" panose="020B0604020202020204" pitchFamily="34" charset="0"/>
              <a:buChar char="•"/>
            </a:pPr>
            <a:r>
              <a:rPr lang="en-US" dirty="0"/>
              <a:t>Sub Committee Leaders</a:t>
            </a:r>
          </a:p>
          <a:p>
            <a:pPr marL="685800" indent="-457200">
              <a:buFont typeface="Arial" panose="020B0604020202020204" pitchFamily="34" charset="0"/>
              <a:buChar char="•"/>
            </a:pPr>
            <a:r>
              <a:rPr lang="en-US" dirty="0"/>
              <a:t>Input from members</a:t>
            </a:r>
          </a:p>
          <a:p>
            <a:pPr marL="685800" indent="-457200">
              <a:buFont typeface="Arial" panose="020B0604020202020204" pitchFamily="34" charset="0"/>
              <a:buChar char="•"/>
            </a:pPr>
            <a:r>
              <a:rPr lang="en-US" dirty="0"/>
              <a:t>Charter</a:t>
            </a:r>
          </a:p>
          <a:p>
            <a:pPr marL="685800" indent="-457200">
              <a:buFont typeface="Arial" panose="020B0604020202020204" pitchFamily="34" charset="0"/>
              <a:buChar char="•"/>
            </a:pPr>
            <a:endParaRPr lang="en-US" dirty="0"/>
          </a:p>
          <a:p>
            <a:endParaRPr lang="en-US" dirty="0"/>
          </a:p>
        </p:txBody>
      </p:sp>
      <p:sp>
        <p:nvSpPr>
          <p:cNvPr id="4" name="TextBox 3">
            <a:extLst>
              <a:ext uri="{FF2B5EF4-FFF2-40B4-BE49-F238E27FC236}">
                <a16:creationId xmlns:a16="http://schemas.microsoft.com/office/drawing/2014/main" id="{E54B3FEF-E568-194D-91A9-20B2531E4EFC}"/>
              </a:ext>
              <a:ext uri="{C183D7F6-B498-43B3-948B-1728B52AA6E4}">
                <adec:decorative xmlns:adec="http://schemas.microsoft.com/office/drawing/2017/decorative" val="1"/>
              </a:ext>
            </a:extLst>
          </p:cNvPr>
          <p:cNvSpPr txBox="1"/>
          <p:nvPr/>
        </p:nvSpPr>
        <p:spPr>
          <a:xfrm>
            <a:off x="201384" y="6468304"/>
            <a:ext cx="486592" cy="304800"/>
          </a:xfrm>
          <a:prstGeom prst="rect">
            <a:avLst/>
          </a:prstGeom>
          <a:solidFill>
            <a:srgbClr val="E5B143"/>
          </a:solidFill>
        </p:spPr>
        <p:txBody>
          <a:bodyPr wrap="square" rtlCol="0">
            <a:spAutoFit/>
          </a:bodyPr>
          <a:lstStyle/>
          <a:p>
            <a:endParaRPr lang="en-US" dirty="0"/>
          </a:p>
        </p:txBody>
      </p:sp>
      <p:sp>
        <p:nvSpPr>
          <p:cNvPr id="6" name="Google Shape;53;p1">
            <a:extLst>
              <a:ext uri="{FF2B5EF4-FFF2-40B4-BE49-F238E27FC236}">
                <a16:creationId xmlns:a16="http://schemas.microsoft.com/office/drawing/2014/main" id="{B837DDED-FA8B-9540-9CDE-F891C714A944}"/>
              </a:ext>
            </a:extLst>
          </p:cNvPr>
          <p:cNvSpPr txBox="1">
            <a:spLocks/>
          </p:cNvSpPr>
          <p:nvPr/>
        </p:nvSpPr>
        <p:spPr>
          <a:xfrm>
            <a:off x="444680" y="6213587"/>
            <a:ext cx="7301222" cy="25215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3A488C"/>
              </a:buClr>
              <a:buSzPts val="2000"/>
              <a:buFont typeface="Arial"/>
              <a:buNone/>
              <a:defRPr sz="2000" b="1" i="0" u="none" strike="noStrike" cap="none">
                <a:solidFill>
                  <a:srgbClr val="3A488C"/>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accent1"/>
              </a:buClr>
              <a:buSzPts val="2400"/>
              <a:buFont typeface="Arial"/>
              <a:buChar char="•"/>
              <a:defRPr sz="2400" b="1"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accent1"/>
              </a:buClr>
              <a:buSzPts val="2000"/>
              <a:buFont typeface="Arial"/>
              <a:buChar char="•"/>
              <a:defRPr sz="2000" b="1"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accent1"/>
              </a:buClr>
              <a:buSzPts val="1800"/>
              <a:buFont typeface="Arial"/>
              <a:buChar char="•"/>
              <a:defRPr sz="1800" b="1"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accent1"/>
              </a:buClr>
              <a:buSzPts val="1800"/>
              <a:buFont typeface="Arial"/>
              <a:buChar char="•"/>
              <a:defRPr sz="1800" b="1"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ts val="3919"/>
              </a:lnSpc>
            </a:pPr>
            <a:r>
              <a:rPr lang="en-US" sz="1000" b="0" spc="196" dirty="0">
                <a:solidFill>
                  <a:srgbClr val="AE8441"/>
                </a:solidFill>
                <a:latin typeface="Roboto"/>
              </a:rPr>
              <a:t>UC DAVIS/ UC DAVIS HEALTH CENTER GEIT GROUP</a:t>
            </a:r>
          </a:p>
        </p:txBody>
      </p:sp>
      <p:pic>
        <p:nvPicPr>
          <p:cNvPr id="7" name="Picture 3">
            <a:extLst>
              <a:ext uri="{FF2B5EF4-FFF2-40B4-BE49-F238E27FC236}">
                <a16:creationId xmlns:a16="http://schemas.microsoft.com/office/drawing/2014/main" id="{4F2FCC0F-916D-384D-8025-971A673F0134}"/>
              </a:ext>
              <a:ext uri="{C183D7F6-B498-43B3-948B-1728B52AA6E4}">
                <adec:decorative xmlns:adec="http://schemas.microsoft.com/office/drawing/2017/decorative" val="1"/>
              </a:ext>
            </a:extLst>
          </p:cNvPr>
          <p:cNvPicPr>
            <a:picLocks noChangeAspect="1"/>
          </p:cNvPicPr>
          <p:nvPr/>
        </p:nvPicPr>
        <p:blipFill>
          <a:blip r:embed="rId3">
            <a:alphaModFix amt="50000"/>
          </a:blip>
          <a:srcRect/>
          <a:stretch>
            <a:fillRect/>
          </a:stretch>
        </p:blipFill>
        <p:spPr>
          <a:xfrm>
            <a:off x="8977594" y="-94667"/>
            <a:ext cx="6428812" cy="6364525"/>
          </a:xfrm>
          <a:prstGeom prst="rect">
            <a:avLst/>
          </a:prstGeom>
        </p:spPr>
      </p:pic>
    </p:spTree>
    <p:extLst>
      <p:ext uri="{BB962C8B-B14F-4D97-AF65-F5344CB8AC3E}">
        <p14:creationId xmlns:p14="http://schemas.microsoft.com/office/powerpoint/2010/main" val="988722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87A31-3F33-514D-B82A-D02D28318B2A}"/>
              </a:ext>
            </a:extLst>
          </p:cNvPr>
          <p:cNvSpPr>
            <a:spLocks noGrp="1"/>
          </p:cNvSpPr>
          <p:nvPr>
            <p:ph type="title"/>
          </p:nvPr>
        </p:nvSpPr>
        <p:spPr>
          <a:solidFill>
            <a:srgbClr val="3A488C"/>
          </a:solidFill>
        </p:spPr>
        <p:txBody>
          <a:bodyPr/>
          <a:lstStyle/>
          <a:p>
            <a:r>
              <a:rPr lang="en-US" dirty="0">
                <a:solidFill>
                  <a:schemeClr val="bg1"/>
                </a:solidFill>
              </a:rPr>
              <a:t>GEIT CHARTER</a:t>
            </a:r>
          </a:p>
        </p:txBody>
      </p:sp>
      <p:sp>
        <p:nvSpPr>
          <p:cNvPr id="3" name="Text Placeholder 2">
            <a:extLst>
              <a:ext uri="{FF2B5EF4-FFF2-40B4-BE49-F238E27FC236}">
                <a16:creationId xmlns:a16="http://schemas.microsoft.com/office/drawing/2014/main" id="{CB85A226-6B66-C14F-8F35-5798454F2122}"/>
              </a:ext>
            </a:extLst>
          </p:cNvPr>
          <p:cNvSpPr>
            <a:spLocks noGrp="1"/>
          </p:cNvSpPr>
          <p:nvPr>
            <p:ph type="body" idx="1"/>
          </p:nvPr>
        </p:nvSpPr>
        <p:spPr>
          <a:xfrm>
            <a:off x="789327" y="1467039"/>
            <a:ext cx="6616308" cy="1628550"/>
          </a:xfrm>
        </p:spPr>
        <p:txBody>
          <a:bodyPr/>
          <a:lstStyle/>
          <a:p>
            <a:r>
              <a:rPr lang="en-US" dirty="0"/>
              <a:t>The primary goal of the GEIT group is to support the empowerment of underrepresented genders pursuing or expanding their careers in IT at UCD/UCDH</a:t>
            </a:r>
          </a:p>
        </p:txBody>
      </p:sp>
      <p:sp>
        <p:nvSpPr>
          <p:cNvPr id="4" name="Text Placeholder 3">
            <a:extLst>
              <a:ext uri="{FF2B5EF4-FFF2-40B4-BE49-F238E27FC236}">
                <a16:creationId xmlns:a16="http://schemas.microsoft.com/office/drawing/2014/main" id="{ACC4990B-04ED-A745-A5ED-0016C11DCB0B}"/>
              </a:ext>
            </a:extLst>
          </p:cNvPr>
          <p:cNvSpPr>
            <a:spLocks noGrp="1"/>
          </p:cNvSpPr>
          <p:nvPr>
            <p:ph type="body" idx="2"/>
          </p:nvPr>
        </p:nvSpPr>
        <p:spPr>
          <a:xfrm>
            <a:off x="789327" y="3347189"/>
            <a:ext cx="6736888" cy="1811100"/>
          </a:xfrm>
        </p:spPr>
        <p:txBody>
          <a:bodyPr/>
          <a:lstStyle/>
          <a:p>
            <a:r>
              <a:rPr lang="en-US" dirty="0"/>
              <a:t>To network, provide training, host guest speakers, share resources, ID campus partnerships, outreach, promote diverse and inclusive work space, build a collaborative community w/in UC IT field</a:t>
            </a:r>
          </a:p>
        </p:txBody>
      </p:sp>
      <p:sp>
        <p:nvSpPr>
          <p:cNvPr id="5" name="Text Placeholder 4">
            <a:extLst>
              <a:ext uri="{FF2B5EF4-FFF2-40B4-BE49-F238E27FC236}">
                <a16:creationId xmlns:a16="http://schemas.microsoft.com/office/drawing/2014/main" id="{6414F383-5F25-1B40-A0EF-9C5BF084B54B}"/>
              </a:ext>
            </a:extLst>
          </p:cNvPr>
          <p:cNvSpPr>
            <a:spLocks noGrp="1"/>
          </p:cNvSpPr>
          <p:nvPr>
            <p:ph type="body" idx="3"/>
          </p:nvPr>
        </p:nvSpPr>
        <p:spPr>
          <a:xfrm>
            <a:off x="789327" y="2866239"/>
            <a:ext cx="5232300" cy="458700"/>
          </a:xfrm>
        </p:spPr>
        <p:txBody>
          <a:bodyPr/>
          <a:lstStyle/>
          <a:p>
            <a:r>
              <a:rPr lang="en-US" dirty="0"/>
              <a:t>Our Goals</a:t>
            </a:r>
          </a:p>
        </p:txBody>
      </p:sp>
      <p:sp>
        <p:nvSpPr>
          <p:cNvPr id="6" name="Text Placeholder 5">
            <a:extLst>
              <a:ext uri="{FF2B5EF4-FFF2-40B4-BE49-F238E27FC236}">
                <a16:creationId xmlns:a16="http://schemas.microsoft.com/office/drawing/2014/main" id="{BF20B009-7B7D-314D-B174-816F31758C4D}"/>
              </a:ext>
            </a:extLst>
          </p:cNvPr>
          <p:cNvSpPr>
            <a:spLocks noGrp="1"/>
          </p:cNvSpPr>
          <p:nvPr>
            <p:ph type="body" idx="4"/>
          </p:nvPr>
        </p:nvSpPr>
        <p:spPr>
          <a:xfrm>
            <a:off x="762000" y="1045675"/>
            <a:ext cx="5232300" cy="458700"/>
          </a:xfrm>
        </p:spPr>
        <p:txBody>
          <a:bodyPr/>
          <a:lstStyle/>
          <a:p>
            <a:r>
              <a:rPr lang="en-US" dirty="0"/>
              <a:t>Our Mission</a:t>
            </a:r>
          </a:p>
        </p:txBody>
      </p:sp>
      <p:sp>
        <p:nvSpPr>
          <p:cNvPr id="9" name="Text Placeholder 4">
            <a:extLst>
              <a:ext uri="{FF2B5EF4-FFF2-40B4-BE49-F238E27FC236}">
                <a16:creationId xmlns:a16="http://schemas.microsoft.com/office/drawing/2014/main" id="{2A9F840A-6F16-8C44-A41F-C2AD652C8673}"/>
              </a:ext>
            </a:extLst>
          </p:cNvPr>
          <p:cNvSpPr txBox="1">
            <a:spLocks/>
          </p:cNvSpPr>
          <p:nvPr/>
        </p:nvSpPr>
        <p:spPr>
          <a:xfrm>
            <a:off x="526470" y="4928939"/>
            <a:ext cx="5232300" cy="458700"/>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3A488C"/>
              </a:buClr>
              <a:buSzPts val="2000"/>
              <a:buFont typeface="Arial"/>
              <a:buNone/>
              <a:defRPr sz="2000" b="1" i="0" u="none" strike="noStrike" cap="none">
                <a:solidFill>
                  <a:srgbClr val="3A488C"/>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accent1"/>
              </a:buClr>
              <a:buSzPts val="2400"/>
              <a:buFont typeface="Arial"/>
              <a:buChar char="•"/>
              <a:defRPr sz="2400" b="1"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accent1"/>
              </a:buClr>
              <a:buSzPts val="2000"/>
              <a:buFont typeface="Arial"/>
              <a:buChar char="•"/>
              <a:defRPr sz="2000" b="1"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accent1"/>
              </a:buClr>
              <a:buSzPts val="1800"/>
              <a:buFont typeface="Arial"/>
              <a:buChar char="•"/>
              <a:defRPr sz="1800" b="1"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accent1"/>
              </a:buClr>
              <a:buSzPts val="1800"/>
              <a:buFont typeface="Arial"/>
              <a:buChar char="•"/>
              <a:defRPr sz="1800" b="1"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dirty="0"/>
              <a:t>Looking Forward</a:t>
            </a:r>
          </a:p>
        </p:txBody>
      </p:sp>
      <p:sp>
        <p:nvSpPr>
          <p:cNvPr id="10" name="Text Placeholder 3">
            <a:extLst>
              <a:ext uri="{FF2B5EF4-FFF2-40B4-BE49-F238E27FC236}">
                <a16:creationId xmlns:a16="http://schemas.microsoft.com/office/drawing/2014/main" id="{FC712EF7-1B8B-3B4C-A66F-2CBF77D0AB57}"/>
              </a:ext>
            </a:extLst>
          </p:cNvPr>
          <p:cNvSpPr txBox="1">
            <a:spLocks/>
          </p:cNvSpPr>
          <p:nvPr/>
        </p:nvSpPr>
        <p:spPr>
          <a:xfrm>
            <a:off x="738628" y="5409889"/>
            <a:ext cx="6787587" cy="998269"/>
          </a:xfrm>
          <a:prstGeom prst="rect">
            <a:avLst/>
          </a:prstGeom>
          <a:no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55600" algn="l" rtl="0">
              <a:lnSpc>
                <a:spcPct val="90000"/>
              </a:lnSpc>
              <a:spcBef>
                <a:spcPts val="1000"/>
              </a:spcBef>
              <a:spcAft>
                <a:spcPts val="0"/>
              </a:spcAft>
              <a:buClr>
                <a:schemeClr val="accent1"/>
              </a:buClr>
              <a:buSzPts val="2000"/>
              <a:buFont typeface="Arial"/>
              <a:buChar char="•"/>
              <a:defRPr sz="2000" b="0" i="0" u="none" strike="noStrike" cap="none">
                <a:solidFill>
                  <a:schemeClr val="dk1"/>
                </a:solidFill>
                <a:latin typeface="Century Gothic"/>
                <a:ea typeface="Century Gothic"/>
                <a:cs typeface="Century Gothic"/>
                <a:sym typeface="Century Gothic"/>
              </a:defRPr>
            </a:lvl1pPr>
            <a:lvl2pPr marL="914400" marR="0" lvl="1" indent="-330200" algn="l" rtl="0">
              <a:lnSpc>
                <a:spcPct val="90000"/>
              </a:lnSpc>
              <a:spcBef>
                <a:spcPts val="500"/>
              </a:spcBef>
              <a:spcAft>
                <a:spcPts val="0"/>
              </a:spcAft>
              <a:buClr>
                <a:schemeClr val="accent1"/>
              </a:buClr>
              <a:buSzPts val="1600"/>
              <a:buFont typeface="Arial"/>
              <a:buChar char="•"/>
              <a:defRPr sz="1600" b="0" i="0" u="none" strike="noStrike" cap="none">
                <a:solidFill>
                  <a:schemeClr val="dk1"/>
                </a:solidFill>
                <a:latin typeface="Century Gothic"/>
                <a:ea typeface="Century Gothic"/>
                <a:cs typeface="Century Gothic"/>
                <a:sym typeface="Century Gothic"/>
              </a:defRPr>
            </a:lvl2pPr>
            <a:lvl3pPr marL="1371600" marR="0" lvl="2" indent="-317500" algn="l" rtl="0">
              <a:lnSpc>
                <a:spcPct val="90000"/>
              </a:lnSpc>
              <a:spcBef>
                <a:spcPts val="500"/>
              </a:spcBef>
              <a:spcAft>
                <a:spcPts val="0"/>
              </a:spcAft>
              <a:buClr>
                <a:schemeClr val="accent1"/>
              </a:buClr>
              <a:buSzPts val="1400"/>
              <a:buFont typeface="Arial"/>
              <a:buChar char="•"/>
              <a:defRPr sz="1400" b="0" i="0" u="none" strike="noStrike" cap="none">
                <a:solidFill>
                  <a:schemeClr val="dk1"/>
                </a:solidFill>
                <a:latin typeface="Century Gothic"/>
                <a:ea typeface="Century Gothic"/>
                <a:cs typeface="Century Gothic"/>
                <a:sym typeface="Century Gothic"/>
              </a:defRPr>
            </a:lvl3pPr>
            <a:lvl4pPr marL="1828800" marR="0" lvl="3" indent="-304800" algn="l" rtl="0">
              <a:lnSpc>
                <a:spcPct val="90000"/>
              </a:lnSpc>
              <a:spcBef>
                <a:spcPts val="500"/>
              </a:spcBef>
              <a:spcAft>
                <a:spcPts val="0"/>
              </a:spcAft>
              <a:buClr>
                <a:schemeClr val="accent1"/>
              </a:buClr>
              <a:buSzPts val="1200"/>
              <a:buFont typeface="Arial"/>
              <a:buChar char="•"/>
              <a:defRPr sz="1200" b="0" i="0" u="none" strike="noStrike" cap="none">
                <a:solidFill>
                  <a:schemeClr val="dk1"/>
                </a:solidFill>
                <a:latin typeface="Century Gothic"/>
                <a:ea typeface="Century Gothic"/>
                <a:cs typeface="Century Gothic"/>
                <a:sym typeface="Century Gothic"/>
              </a:defRPr>
            </a:lvl4pPr>
            <a:lvl5pPr marL="2286000" marR="0" lvl="4" indent="-304800" algn="l" rtl="0">
              <a:lnSpc>
                <a:spcPct val="90000"/>
              </a:lnSpc>
              <a:spcBef>
                <a:spcPts val="500"/>
              </a:spcBef>
              <a:spcAft>
                <a:spcPts val="0"/>
              </a:spcAft>
              <a:buClr>
                <a:schemeClr val="accent1"/>
              </a:buClr>
              <a:buSzPts val="1200"/>
              <a:buFont typeface="Arial"/>
              <a:buChar char="•"/>
              <a:defRPr sz="12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r>
              <a:rPr lang="en-US" dirty="0"/>
              <a:t>Develop cross campus network, help shape what is possible for the future of all in technology</a:t>
            </a:r>
          </a:p>
        </p:txBody>
      </p:sp>
      <p:pic>
        <p:nvPicPr>
          <p:cNvPr id="15" name="Picture 14" descr="Screen shot of actual one page charter document.">
            <a:extLst>
              <a:ext uri="{FF2B5EF4-FFF2-40B4-BE49-F238E27FC236}">
                <a16:creationId xmlns:a16="http://schemas.microsoft.com/office/drawing/2014/main" id="{E4AFA562-609D-564E-BB02-33FC55A3780B}"/>
              </a:ext>
            </a:extLst>
          </p:cNvPr>
          <p:cNvPicPr>
            <a:picLocks noChangeAspect="1"/>
          </p:cNvPicPr>
          <p:nvPr/>
        </p:nvPicPr>
        <p:blipFill>
          <a:blip r:embed="rId3"/>
          <a:stretch>
            <a:fillRect/>
          </a:stretch>
        </p:blipFill>
        <p:spPr>
          <a:xfrm>
            <a:off x="8170110" y="1326382"/>
            <a:ext cx="3495360" cy="4205235"/>
          </a:xfrm>
          <a:prstGeom prst="rect">
            <a:avLst/>
          </a:prstGeom>
        </p:spPr>
      </p:pic>
      <p:sp>
        <p:nvSpPr>
          <p:cNvPr id="11" name="Google Shape;53;p1">
            <a:extLst>
              <a:ext uri="{FF2B5EF4-FFF2-40B4-BE49-F238E27FC236}">
                <a16:creationId xmlns:a16="http://schemas.microsoft.com/office/drawing/2014/main" id="{9D2730BE-DAB0-A34E-ADC9-A1AFDFD926C2}"/>
              </a:ext>
            </a:extLst>
          </p:cNvPr>
          <p:cNvSpPr txBox="1">
            <a:spLocks/>
          </p:cNvSpPr>
          <p:nvPr/>
        </p:nvSpPr>
        <p:spPr>
          <a:xfrm>
            <a:off x="217714" y="6427599"/>
            <a:ext cx="7301222" cy="261740"/>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3A488C"/>
              </a:buClr>
              <a:buSzPts val="2000"/>
              <a:buFont typeface="Arial"/>
              <a:buNone/>
              <a:defRPr sz="2000" b="1" i="0" u="none" strike="noStrike" cap="none">
                <a:solidFill>
                  <a:srgbClr val="3A488C"/>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accent1"/>
              </a:buClr>
              <a:buSzPts val="2400"/>
              <a:buFont typeface="Arial"/>
              <a:buChar char="•"/>
              <a:defRPr sz="2400" b="1"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accent1"/>
              </a:buClr>
              <a:buSzPts val="2000"/>
              <a:buFont typeface="Arial"/>
              <a:buChar char="•"/>
              <a:defRPr sz="2000" b="1"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accent1"/>
              </a:buClr>
              <a:buSzPts val="1800"/>
              <a:buFont typeface="Arial"/>
              <a:buChar char="•"/>
              <a:defRPr sz="1800" b="1"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accent1"/>
              </a:buClr>
              <a:buSzPts val="1800"/>
              <a:buFont typeface="Arial"/>
              <a:buChar char="•"/>
              <a:defRPr sz="1800" b="1"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ts val="3919"/>
              </a:lnSpc>
            </a:pPr>
            <a:r>
              <a:rPr lang="en-US" sz="1000" b="0" spc="196" dirty="0">
                <a:solidFill>
                  <a:srgbClr val="AE8441"/>
                </a:solidFill>
                <a:latin typeface="Roboto"/>
              </a:rPr>
              <a:t>UC DAVIS/ UC DAVIS HEALTH CENTER GEIT GROUP</a:t>
            </a:r>
          </a:p>
        </p:txBody>
      </p:sp>
    </p:spTree>
    <p:extLst>
      <p:ext uri="{BB962C8B-B14F-4D97-AF65-F5344CB8AC3E}">
        <p14:creationId xmlns:p14="http://schemas.microsoft.com/office/powerpoint/2010/main" val="3816644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2" name="Title 1">
            <a:extLst>
              <a:ext uri="{FF2B5EF4-FFF2-40B4-BE49-F238E27FC236}">
                <a16:creationId xmlns:a16="http://schemas.microsoft.com/office/drawing/2014/main" id="{B8BB13FA-6B29-E345-B7B7-E83351959526}"/>
              </a:ext>
            </a:extLst>
          </p:cNvPr>
          <p:cNvSpPr>
            <a:spLocks noGrp="1"/>
          </p:cNvSpPr>
          <p:nvPr>
            <p:ph type="title"/>
          </p:nvPr>
        </p:nvSpPr>
        <p:spPr/>
        <p:txBody>
          <a:bodyPr/>
          <a:lstStyle/>
          <a:p>
            <a:r>
              <a:rPr lang="en-US" dirty="0"/>
              <a:t>Our Initial Questions</a:t>
            </a:r>
          </a:p>
        </p:txBody>
      </p:sp>
      <p:sp>
        <p:nvSpPr>
          <p:cNvPr id="59" name="Google Shape;59;p2"/>
          <p:cNvSpPr txBox="1">
            <a:spLocks noGrp="1"/>
          </p:cNvSpPr>
          <p:nvPr>
            <p:ph type="body" idx="1"/>
          </p:nvPr>
        </p:nvSpPr>
        <p:spPr>
          <a:xfrm>
            <a:off x="765420" y="1147199"/>
            <a:ext cx="10661100" cy="4351200"/>
          </a:xfrm>
          <a:prstGeom prst="rect">
            <a:avLst/>
          </a:prstGeom>
          <a:noFill/>
          <a:ln>
            <a:noFill/>
          </a:ln>
        </p:spPr>
        <p:txBody>
          <a:bodyPr spcFirstLastPara="1" wrap="square" lIns="91425" tIns="45700" rIns="91425" bIns="45700" anchor="t" anchorCtr="0">
            <a:noAutofit/>
          </a:bodyPr>
          <a:lstStyle/>
          <a:p>
            <a:pPr marL="228600" marR="0" lvl="0" indent="-50800" algn="ctr" rtl="0">
              <a:lnSpc>
                <a:spcPct val="90000"/>
              </a:lnSpc>
              <a:spcBef>
                <a:spcPts val="0"/>
              </a:spcBef>
              <a:spcAft>
                <a:spcPts val="0"/>
              </a:spcAft>
              <a:buClr>
                <a:schemeClr val="accent1"/>
              </a:buClr>
              <a:buSzPts val="2800"/>
              <a:buFont typeface="Arial"/>
              <a:buNone/>
            </a:pPr>
            <a:r>
              <a:rPr lang="en-US" sz="4400" b="1" dirty="0"/>
              <a:t>WHO ARE WE?</a:t>
            </a:r>
          </a:p>
          <a:p>
            <a:pPr marL="228600" marR="0" lvl="0" indent="-50800" algn="ctr" rtl="0">
              <a:lnSpc>
                <a:spcPct val="90000"/>
              </a:lnSpc>
              <a:spcBef>
                <a:spcPts val="0"/>
              </a:spcBef>
              <a:spcAft>
                <a:spcPts val="0"/>
              </a:spcAft>
              <a:buClr>
                <a:schemeClr val="accent1"/>
              </a:buClr>
              <a:buSzPts val="2800"/>
              <a:buFont typeface="Arial"/>
              <a:buNone/>
            </a:pPr>
            <a:endParaRPr lang="en-US" sz="4400" b="1" dirty="0"/>
          </a:p>
          <a:p>
            <a:pPr marL="228600" marR="0" lvl="0" indent="-50800" algn="ctr" rtl="0">
              <a:lnSpc>
                <a:spcPct val="90000"/>
              </a:lnSpc>
              <a:spcBef>
                <a:spcPts val="0"/>
              </a:spcBef>
              <a:spcAft>
                <a:spcPts val="0"/>
              </a:spcAft>
              <a:buClr>
                <a:schemeClr val="accent1"/>
              </a:buClr>
              <a:buSzPts val="2800"/>
              <a:buFont typeface="Arial"/>
              <a:buNone/>
            </a:pPr>
            <a:r>
              <a:rPr lang="en-US" sz="4400" b="1" dirty="0"/>
              <a:t>WHERE DO WE START</a:t>
            </a:r>
            <a:r>
              <a:rPr lang="en-US" sz="4400" b="1" dirty="0">
                <a:latin typeface="Century Gothic" panose="020B0502020202020204" pitchFamily="34" charset="0"/>
              </a:rPr>
              <a:t>?</a:t>
            </a:r>
            <a:r>
              <a:rPr lang="en-US" sz="4400" b="1" dirty="0"/>
              <a:t> </a:t>
            </a:r>
          </a:p>
          <a:p>
            <a:pPr marL="228600" marR="0" lvl="0" indent="-50800" algn="ctr" rtl="0">
              <a:lnSpc>
                <a:spcPct val="90000"/>
              </a:lnSpc>
              <a:spcBef>
                <a:spcPts val="0"/>
              </a:spcBef>
              <a:spcAft>
                <a:spcPts val="0"/>
              </a:spcAft>
              <a:buClr>
                <a:schemeClr val="accent1"/>
              </a:buClr>
              <a:buSzPts val="2800"/>
              <a:buFont typeface="Arial"/>
              <a:buNone/>
            </a:pPr>
            <a:endParaRPr lang="en-US" sz="4400" dirty="0"/>
          </a:p>
          <a:p>
            <a:pPr marL="228600" marR="0" lvl="0" indent="-50800" algn="ctr" rtl="0">
              <a:lnSpc>
                <a:spcPct val="90000"/>
              </a:lnSpc>
              <a:spcBef>
                <a:spcPts val="0"/>
              </a:spcBef>
              <a:spcAft>
                <a:spcPts val="0"/>
              </a:spcAft>
              <a:buClr>
                <a:schemeClr val="accent1"/>
              </a:buClr>
              <a:buSzPts val="2800"/>
              <a:buFont typeface="Arial"/>
              <a:buNone/>
            </a:pPr>
            <a:r>
              <a:rPr lang="en-US" sz="4400" b="1" dirty="0"/>
              <a:t>WHAT WILL GUIDE US?</a:t>
            </a:r>
          </a:p>
          <a:p>
            <a:pPr marL="228600" marR="0" lvl="0" indent="-50800" algn="ctr" rtl="0">
              <a:lnSpc>
                <a:spcPct val="90000"/>
              </a:lnSpc>
              <a:spcBef>
                <a:spcPts val="0"/>
              </a:spcBef>
              <a:spcAft>
                <a:spcPts val="0"/>
              </a:spcAft>
              <a:buClr>
                <a:schemeClr val="accent1"/>
              </a:buClr>
              <a:buSzPts val="2800"/>
              <a:buFont typeface="Arial"/>
              <a:buNone/>
            </a:pPr>
            <a:endParaRPr lang="en-US" sz="4400" dirty="0"/>
          </a:p>
          <a:p>
            <a:pPr marL="228600" marR="0" lvl="0" indent="-50800" algn="ctr" rtl="0">
              <a:lnSpc>
                <a:spcPct val="90000"/>
              </a:lnSpc>
              <a:spcBef>
                <a:spcPts val="0"/>
              </a:spcBef>
              <a:spcAft>
                <a:spcPts val="0"/>
              </a:spcAft>
              <a:buClr>
                <a:schemeClr val="accent1"/>
              </a:buClr>
              <a:buSzPts val="2800"/>
              <a:buFont typeface="Arial"/>
              <a:buNone/>
            </a:pPr>
            <a:r>
              <a:rPr lang="en-US" sz="4400" b="1" dirty="0"/>
              <a:t>WHO WILL JOIN US? </a:t>
            </a:r>
            <a:endParaRPr sz="4400" b="1" dirty="0"/>
          </a:p>
        </p:txBody>
      </p:sp>
      <p:sp>
        <p:nvSpPr>
          <p:cNvPr id="5" name="Google Shape;53;p1">
            <a:extLst>
              <a:ext uri="{FF2B5EF4-FFF2-40B4-BE49-F238E27FC236}">
                <a16:creationId xmlns:a16="http://schemas.microsoft.com/office/drawing/2014/main" id="{E5820C73-9049-3A46-BED5-426D5122AE23}"/>
              </a:ext>
            </a:extLst>
          </p:cNvPr>
          <p:cNvSpPr txBox="1">
            <a:spLocks/>
          </p:cNvSpPr>
          <p:nvPr/>
        </p:nvSpPr>
        <p:spPr>
          <a:xfrm>
            <a:off x="174171" y="6406934"/>
            <a:ext cx="7301222" cy="261740"/>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3A488C"/>
              </a:buClr>
              <a:buSzPts val="2000"/>
              <a:buFont typeface="Arial"/>
              <a:buNone/>
              <a:defRPr sz="2000" b="1" i="0" u="none" strike="noStrike" cap="none">
                <a:solidFill>
                  <a:srgbClr val="3A488C"/>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accent1"/>
              </a:buClr>
              <a:buSzPts val="2400"/>
              <a:buFont typeface="Arial"/>
              <a:buChar char="•"/>
              <a:defRPr sz="2400" b="1"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accent1"/>
              </a:buClr>
              <a:buSzPts val="2000"/>
              <a:buFont typeface="Arial"/>
              <a:buChar char="•"/>
              <a:defRPr sz="2000" b="1"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accent1"/>
              </a:buClr>
              <a:buSzPts val="1800"/>
              <a:buFont typeface="Arial"/>
              <a:buChar char="•"/>
              <a:defRPr sz="1800" b="1"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accent1"/>
              </a:buClr>
              <a:buSzPts val="1800"/>
              <a:buFont typeface="Arial"/>
              <a:buChar char="•"/>
              <a:defRPr sz="1800" b="1"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ts val="3919"/>
              </a:lnSpc>
            </a:pPr>
            <a:r>
              <a:rPr lang="en-US" sz="1000" b="0" spc="196" dirty="0">
                <a:solidFill>
                  <a:srgbClr val="AE8441"/>
                </a:solidFill>
                <a:latin typeface="Roboto"/>
              </a:rPr>
              <a:t>UC DAVIS/ UC DAVIS HEALTH CENTER GEIT GROUP</a:t>
            </a:r>
          </a:p>
        </p:txBody>
      </p:sp>
      <p:pic>
        <p:nvPicPr>
          <p:cNvPr id="7" name="Picture 24">
            <a:extLst>
              <a:ext uri="{FF2B5EF4-FFF2-40B4-BE49-F238E27FC236}">
                <a16:creationId xmlns:a16="http://schemas.microsoft.com/office/drawing/2014/main" id="{9D9A51F7-EF71-D44D-B1A3-8C8706C45813}"/>
              </a:ext>
              <a:ext uri="{C183D7F6-B498-43B3-948B-1728B52AA6E4}">
                <adec:decorative xmlns:adec="http://schemas.microsoft.com/office/drawing/2017/decorative" val="1"/>
              </a:ext>
            </a:extLst>
          </p:cNvPr>
          <p:cNvPicPr>
            <a:picLocks noChangeAspect="1"/>
          </p:cNvPicPr>
          <p:nvPr/>
        </p:nvPicPr>
        <p:blipFill>
          <a:blip r:embed="rId3"/>
          <a:srcRect/>
          <a:stretch>
            <a:fillRect/>
          </a:stretch>
        </p:blipFill>
        <p:spPr>
          <a:xfrm>
            <a:off x="5679450" y="5488406"/>
            <a:ext cx="833040" cy="833040"/>
          </a:xfrm>
          <a:prstGeom prst="rect">
            <a:avLst/>
          </a:prstGeom>
        </p:spPr>
      </p:pic>
    </p:spTree>
    <p:extLst>
      <p:ext uri="{BB962C8B-B14F-4D97-AF65-F5344CB8AC3E}">
        <p14:creationId xmlns:p14="http://schemas.microsoft.com/office/powerpoint/2010/main" val="207494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59">
                                            <p:txEl>
                                              <p:pRg st="0" end="0"/>
                                            </p:txEl>
                                          </p:spTgt>
                                        </p:tgtEl>
                                      </p:cBhvr>
                                    </p:animEffect>
                                    <p:set>
                                      <p:cBhvr>
                                        <p:cTn id="7" dur="1" fill="hold">
                                          <p:stCondLst>
                                            <p:cond delay="499"/>
                                          </p:stCondLst>
                                        </p:cTn>
                                        <p:tgtEl>
                                          <p:spTgt spid="59">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59">
                                            <p:txEl>
                                              <p:pRg st="2" end="2"/>
                                            </p:txEl>
                                          </p:spTgt>
                                        </p:tgtEl>
                                      </p:cBhvr>
                                    </p:animEffect>
                                    <p:set>
                                      <p:cBhvr>
                                        <p:cTn id="12" dur="1" fill="hold">
                                          <p:stCondLst>
                                            <p:cond delay="499"/>
                                          </p:stCondLst>
                                        </p:cTn>
                                        <p:tgtEl>
                                          <p:spTgt spid="59">
                                            <p:txEl>
                                              <p:pRg st="2" end="2"/>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59">
                                            <p:txEl>
                                              <p:pRg st="4" end="4"/>
                                            </p:txEl>
                                          </p:spTgt>
                                        </p:tgtEl>
                                      </p:cBhvr>
                                    </p:animEffect>
                                    <p:set>
                                      <p:cBhvr>
                                        <p:cTn id="17" dur="1" fill="hold">
                                          <p:stCondLst>
                                            <p:cond delay="499"/>
                                          </p:stCondLst>
                                        </p:cTn>
                                        <p:tgtEl>
                                          <p:spTgt spid="59">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1C5D4-2705-A04D-9FCD-D89EB8D35D3C}"/>
              </a:ext>
            </a:extLst>
          </p:cNvPr>
          <p:cNvSpPr>
            <a:spLocks noGrp="1"/>
          </p:cNvSpPr>
          <p:nvPr>
            <p:ph type="title"/>
          </p:nvPr>
        </p:nvSpPr>
        <p:spPr/>
        <p:txBody>
          <a:bodyPr/>
          <a:lstStyle/>
          <a:p>
            <a:pPr marL="228600" lvl="0" indent="-50800">
              <a:buClr>
                <a:schemeClr val="accent1"/>
              </a:buClr>
              <a:buSzPts val="2800"/>
            </a:pPr>
            <a:r>
              <a:rPr lang="en-US" dirty="0"/>
              <a:t>WHO JOINED US? </a:t>
            </a:r>
          </a:p>
        </p:txBody>
      </p:sp>
      <p:sp>
        <p:nvSpPr>
          <p:cNvPr id="3" name="Text Placeholder 2">
            <a:extLst>
              <a:ext uri="{FF2B5EF4-FFF2-40B4-BE49-F238E27FC236}">
                <a16:creationId xmlns:a16="http://schemas.microsoft.com/office/drawing/2014/main" id="{486C43F0-79AD-204E-9D0E-11AF5907AF3D}"/>
              </a:ext>
            </a:extLst>
          </p:cNvPr>
          <p:cNvSpPr>
            <a:spLocks noGrp="1"/>
          </p:cNvSpPr>
          <p:nvPr>
            <p:ph type="body" idx="1"/>
          </p:nvPr>
        </p:nvSpPr>
        <p:spPr>
          <a:xfrm>
            <a:off x="838201" y="2711658"/>
            <a:ext cx="8876071" cy="1656755"/>
          </a:xfrm>
        </p:spPr>
        <p:txBody>
          <a:bodyPr/>
          <a:lstStyle/>
          <a:p>
            <a:pPr marL="228600" indent="0"/>
            <a:r>
              <a:rPr lang="en-US" dirty="0"/>
              <a:t>We had our first meeting</a:t>
            </a:r>
          </a:p>
          <a:p>
            <a:pPr marL="685800" indent="-457200">
              <a:buFont typeface="Arial" panose="020B0604020202020204" pitchFamily="34" charset="0"/>
              <a:buChar char="•"/>
            </a:pPr>
            <a:endParaRPr lang="en-US" dirty="0"/>
          </a:p>
          <a:p>
            <a:endParaRPr lang="en-US" dirty="0"/>
          </a:p>
        </p:txBody>
      </p:sp>
      <p:sp>
        <p:nvSpPr>
          <p:cNvPr id="4" name="TextBox 3">
            <a:extLst>
              <a:ext uri="{FF2B5EF4-FFF2-40B4-BE49-F238E27FC236}">
                <a16:creationId xmlns:a16="http://schemas.microsoft.com/office/drawing/2014/main" id="{3E9C3BB9-9665-1B42-870E-F8B8BB1360BA}"/>
              </a:ext>
              <a:ext uri="{C183D7F6-B498-43B3-948B-1728B52AA6E4}">
                <adec:decorative xmlns:adec="http://schemas.microsoft.com/office/drawing/2017/decorative" val="1"/>
              </a:ext>
            </a:extLst>
          </p:cNvPr>
          <p:cNvSpPr txBox="1"/>
          <p:nvPr/>
        </p:nvSpPr>
        <p:spPr>
          <a:xfrm>
            <a:off x="201384" y="6468304"/>
            <a:ext cx="486592" cy="304800"/>
          </a:xfrm>
          <a:prstGeom prst="rect">
            <a:avLst/>
          </a:prstGeom>
          <a:solidFill>
            <a:srgbClr val="E5B143"/>
          </a:solidFill>
        </p:spPr>
        <p:txBody>
          <a:bodyPr wrap="square" rtlCol="0">
            <a:spAutoFit/>
          </a:bodyPr>
          <a:lstStyle/>
          <a:p>
            <a:endParaRPr lang="en-US" dirty="0"/>
          </a:p>
        </p:txBody>
      </p:sp>
      <p:sp>
        <p:nvSpPr>
          <p:cNvPr id="5" name="Google Shape;53;p1">
            <a:extLst>
              <a:ext uri="{FF2B5EF4-FFF2-40B4-BE49-F238E27FC236}">
                <a16:creationId xmlns:a16="http://schemas.microsoft.com/office/drawing/2014/main" id="{0C2CDC6E-2FCB-124E-A57F-3685A759B5DA}"/>
              </a:ext>
            </a:extLst>
          </p:cNvPr>
          <p:cNvSpPr txBox="1">
            <a:spLocks/>
          </p:cNvSpPr>
          <p:nvPr/>
        </p:nvSpPr>
        <p:spPr>
          <a:xfrm>
            <a:off x="444680" y="6213587"/>
            <a:ext cx="7301222" cy="25215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3A488C"/>
              </a:buClr>
              <a:buSzPts val="2000"/>
              <a:buFont typeface="Arial"/>
              <a:buNone/>
              <a:defRPr sz="2000" b="1" i="0" u="none" strike="noStrike" cap="none">
                <a:solidFill>
                  <a:srgbClr val="3A488C"/>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accent1"/>
              </a:buClr>
              <a:buSzPts val="2400"/>
              <a:buFont typeface="Arial"/>
              <a:buChar char="•"/>
              <a:defRPr sz="2400" b="1"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accent1"/>
              </a:buClr>
              <a:buSzPts val="2000"/>
              <a:buFont typeface="Arial"/>
              <a:buChar char="•"/>
              <a:defRPr sz="2000" b="1"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accent1"/>
              </a:buClr>
              <a:buSzPts val="1800"/>
              <a:buFont typeface="Arial"/>
              <a:buChar char="•"/>
              <a:defRPr sz="1800" b="1"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accent1"/>
              </a:buClr>
              <a:buSzPts val="1800"/>
              <a:buFont typeface="Arial"/>
              <a:buChar char="•"/>
              <a:defRPr sz="1800" b="1"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ts val="3919"/>
              </a:lnSpc>
            </a:pPr>
            <a:r>
              <a:rPr lang="en-US" sz="1000" b="0" spc="196" dirty="0">
                <a:solidFill>
                  <a:srgbClr val="AE8441"/>
                </a:solidFill>
                <a:latin typeface="Roboto"/>
              </a:rPr>
              <a:t>UC DAVIS/ UC DAVIS HEALTH CENTER GEIT GROUP</a:t>
            </a:r>
          </a:p>
        </p:txBody>
      </p:sp>
      <p:pic>
        <p:nvPicPr>
          <p:cNvPr id="6" name="Picture 3">
            <a:extLst>
              <a:ext uri="{FF2B5EF4-FFF2-40B4-BE49-F238E27FC236}">
                <a16:creationId xmlns:a16="http://schemas.microsoft.com/office/drawing/2014/main" id="{7AE70DA3-D81D-D242-A269-A11E789490C9}"/>
              </a:ext>
              <a:ext uri="{C183D7F6-B498-43B3-948B-1728B52AA6E4}">
                <adec:decorative xmlns:adec="http://schemas.microsoft.com/office/drawing/2017/decorative" val="1"/>
              </a:ext>
            </a:extLst>
          </p:cNvPr>
          <p:cNvPicPr>
            <a:picLocks noChangeAspect="1"/>
          </p:cNvPicPr>
          <p:nvPr/>
        </p:nvPicPr>
        <p:blipFill>
          <a:blip r:embed="rId3">
            <a:alphaModFix amt="50000"/>
          </a:blip>
          <a:srcRect/>
          <a:stretch>
            <a:fillRect/>
          </a:stretch>
        </p:blipFill>
        <p:spPr>
          <a:xfrm>
            <a:off x="8977594" y="-94667"/>
            <a:ext cx="6428812" cy="6364525"/>
          </a:xfrm>
          <a:prstGeom prst="rect">
            <a:avLst/>
          </a:prstGeom>
        </p:spPr>
      </p:pic>
    </p:spTree>
    <p:extLst>
      <p:ext uri="{BB962C8B-B14F-4D97-AF65-F5344CB8AC3E}">
        <p14:creationId xmlns:p14="http://schemas.microsoft.com/office/powerpoint/2010/main" val="15434690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3"/>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2"/>
              </a:buClr>
              <a:buSzPts val="3600"/>
              <a:buFont typeface="Century Gothic"/>
              <a:buNone/>
            </a:pPr>
            <a:r>
              <a:rPr lang="en-US" sz="3600" b="1" i="0" u="none" strike="noStrike" cap="none" dirty="0">
                <a:latin typeface="Century Gothic"/>
                <a:ea typeface="Century Gothic"/>
                <a:cs typeface="Century Gothic"/>
                <a:sym typeface="Century Gothic"/>
              </a:rPr>
              <a:t>LET’S CONNECT</a:t>
            </a:r>
            <a:endParaRPr sz="3600" b="1" i="0" u="none" strike="noStrike" cap="none" dirty="0">
              <a:latin typeface="Century Gothic"/>
              <a:ea typeface="Century Gothic"/>
              <a:cs typeface="Century Gothic"/>
              <a:sym typeface="Century Gothic"/>
            </a:endParaRPr>
          </a:p>
        </p:txBody>
      </p:sp>
      <p:sp>
        <p:nvSpPr>
          <p:cNvPr id="65" name="Google Shape;65;p3"/>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1"/>
              </a:buClr>
              <a:buSzPts val="2400"/>
              <a:buFont typeface="Arial"/>
              <a:buNone/>
            </a:pPr>
            <a:r>
              <a:rPr lang="en-US" sz="2400" b="0" i="0" u="none" strike="noStrike" cap="none" dirty="0">
                <a:solidFill>
                  <a:schemeClr val="dk1"/>
                </a:solidFill>
                <a:latin typeface="Century Gothic"/>
                <a:ea typeface="Century Gothic"/>
                <a:cs typeface="Century Gothic"/>
                <a:sym typeface="Century Gothic"/>
              </a:rPr>
              <a:t>Who’s in the Room (or Zoom)?</a:t>
            </a:r>
          </a:p>
          <a:p>
            <a:pPr marL="0" marR="0" lvl="0" indent="0" algn="l" rtl="0">
              <a:lnSpc>
                <a:spcPct val="90000"/>
              </a:lnSpc>
              <a:spcBef>
                <a:spcPts val="0"/>
              </a:spcBef>
              <a:spcAft>
                <a:spcPts val="0"/>
              </a:spcAft>
              <a:buClr>
                <a:schemeClr val="accent1"/>
              </a:buClr>
              <a:buSzPts val="2400"/>
              <a:buFont typeface="Arial"/>
              <a:buNone/>
            </a:pPr>
            <a:endParaRPr lang="en-US" sz="1600" dirty="0"/>
          </a:p>
          <a:p>
            <a:pPr marL="0" marR="0" lvl="0" indent="0" algn="l" rtl="0">
              <a:lnSpc>
                <a:spcPct val="90000"/>
              </a:lnSpc>
              <a:spcBef>
                <a:spcPts val="0"/>
              </a:spcBef>
              <a:spcAft>
                <a:spcPts val="0"/>
              </a:spcAft>
              <a:buClr>
                <a:schemeClr val="accent1"/>
              </a:buClr>
              <a:buSzPts val="2400"/>
              <a:buFont typeface="Arial"/>
              <a:buNone/>
            </a:pPr>
            <a:endParaRPr lang="en-US" sz="1600" b="0" i="0" u="none" strike="noStrike" cap="none" dirty="0">
              <a:solidFill>
                <a:schemeClr val="dk1"/>
              </a:solidFill>
              <a:latin typeface="Century Gothic"/>
              <a:ea typeface="Century Gothic"/>
              <a:cs typeface="Century Gothic"/>
              <a:sym typeface="Century Gothic"/>
            </a:endParaRPr>
          </a:p>
          <a:p>
            <a:pPr marL="342900" marR="0" lvl="0" indent="-342900" algn="l" rtl="0">
              <a:lnSpc>
                <a:spcPct val="90000"/>
              </a:lnSpc>
              <a:spcBef>
                <a:spcPts val="0"/>
              </a:spcBef>
              <a:spcAft>
                <a:spcPts val="0"/>
              </a:spcAft>
              <a:buClr>
                <a:schemeClr val="accent1"/>
              </a:buClr>
              <a:buSzPts val="2400"/>
              <a:buFont typeface="Arial" panose="020B0604020202020204" pitchFamily="34" charset="0"/>
              <a:buChar char="•"/>
            </a:pPr>
            <a:r>
              <a:rPr lang="en-US" sz="2400" b="0" i="0" u="none" strike="noStrike" cap="none" dirty="0">
                <a:solidFill>
                  <a:schemeClr val="dk1"/>
                </a:solidFill>
                <a:latin typeface="Century Gothic"/>
                <a:ea typeface="Century Gothic"/>
                <a:cs typeface="Century Gothic"/>
                <a:sym typeface="Century Gothic"/>
              </a:rPr>
              <a:t>Introductions</a:t>
            </a:r>
          </a:p>
          <a:p>
            <a:pPr marL="342900" marR="0" lvl="0" indent="-342900" algn="l" rtl="0">
              <a:lnSpc>
                <a:spcPct val="90000"/>
              </a:lnSpc>
              <a:spcBef>
                <a:spcPts val="0"/>
              </a:spcBef>
              <a:spcAft>
                <a:spcPts val="0"/>
              </a:spcAft>
              <a:buClr>
                <a:schemeClr val="accent1"/>
              </a:buClr>
              <a:buSzPts val="2400"/>
              <a:buFont typeface="Arial" panose="020B0604020202020204" pitchFamily="34" charset="0"/>
              <a:buChar char="•"/>
            </a:pPr>
            <a:r>
              <a:rPr lang="en-US" dirty="0"/>
              <a:t>Draft Charter</a:t>
            </a:r>
          </a:p>
          <a:p>
            <a:pPr marL="342900" marR="0" lvl="0" indent="-342900" algn="l" rtl="0">
              <a:lnSpc>
                <a:spcPct val="90000"/>
              </a:lnSpc>
              <a:spcBef>
                <a:spcPts val="0"/>
              </a:spcBef>
              <a:spcAft>
                <a:spcPts val="0"/>
              </a:spcAft>
              <a:buClr>
                <a:schemeClr val="accent1"/>
              </a:buClr>
              <a:buSzPts val="2400"/>
              <a:buFont typeface="Arial" panose="020B0604020202020204" pitchFamily="34" charset="0"/>
              <a:buChar char="•"/>
            </a:pPr>
            <a:r>
              <a:rPr lang="en-US" sz="2400" b="0" i="0" u="none" strike="noStrike" cap="none" dirty="0">
                <a:solidFill>
                  <a:schemeClr val="dk1"/>
                </a:solidFill>
                <a:latin typeface="Century Gothic"/>
                <a:ea typeface="Century Gothic"/>
                <a:cs typeface="Century Gothic"/>
                <a:sym typeface="Century Gothic"/>
              </a:rPr>
              <a:t>Survey</a:t>
            </a:r>
            <a:endParaRPr sz="2400" b="0" i="0" u="none" strike="noStrike" cap="none" dirty="0">
              <a:solidFill>
                <a:schemeClr val="dk1"/>
              </a:solidFill>
              <a:latin typeface="Century Gothic"/>
              <a:ea typeface="Century Gothic"/>
              <a:cs typeface="Century Gothic"/>
              <a:sym typeface="Century Gothic"/>
            </a:endParaRPr>
          </a:p>
        </p:txBody>
      </p:sp>
      <p:pic>
        <p:nvPicPr>
          <p:cNvPr id="5" name="Picture 8" descr="Image of group or people seated at table at GEIT meeting. ">
            <a:extLst>
              <a:ext uri="{FF2B5EF4-FFF2-40B4-BE49-F238E27FC236}">
                <a16:creationId xmlns:a16="http://schemas.microsoft.com/office/drawing/2014/main" id="{6963B7CA-52C2-084F-A225-D6D31AB509EF}"/>
              </a:ext>
            </a:extLst>
          </p:cNvPr>
          <p:cNvPicPr>
            <a:picLocks noChangeAspect="1"/>
          </p:cNvPicPr>
          <p:nvPr/>
        </p:nvPicPr>
        <p:blipFill>
          <a:blip r:embed="rId3"/>
          <a:srcRect t="14160" r="1020"/>
          <a:stretch>
            <a:fillRect/>
          </a:stretch>
        </p:blipFill>
        <p:spPr>
          <a:xfrm>
            <a:off x="1304182" y="3448339"/>
            <a:ext cx="9583636" cy="2597286"/>
          </a:xfrm>
          <a:prstGeom prst="rect">
            <a:avLst/>
          </a:prstGeom>
        </p:spPr>
      </p:pic>
      <p:pic>
        <p:nvPicPr>
          <p:cNvPr id="6" name="Picture 9" descr="Image of woman working on laptop. ">
            <a:extLst>
              <a:ext uri="{FF2B5EF4-FFF2-40B4-BE49-F238E27FC236}">
                <a16:creationId xmlns:a16="http://schemas.microsoft.com/office/drawing/2014/main" id="{CD54D58D-5C10-BC47-9064-5DD39890773D}"/>
              </a:ext>
            </a:extLst>
          </p:cNvPr>
          <p:cNvPicPr>
            <a:picLocks noChangeAspect="1"/>
          </p:cNvPicPr>
          <p:nvPr/>
        </p:nvPicPr>
        <p:blipFill>
          <a:blip r:embed="rId4"/>
          <a:srcRect/>
          <a:stretch>
            <a:fillRect/>
          </a:stretch>
        </p:blipFill>
        <p:spPr>
          <a:xfrm>
            <a:off x="7415758" y="435429"/>
            <a:ext cx="3662434" cy="2444675"/>
          </a:xfrm>
          <a:prstGeom prst="rect">
            <a:avLst/>
          </a:prstGeom>
        </p:spPr>
      </p:pic>
      <p:sp>
        <p:nvSpPr>
          <p:cNvPr id="8" name="Google Shape;53;p1">
            <a:extLst>
              <a:ext uri="{FF2B5EF4-FFF2-40B4-BE49-F238E27FC236}">
                <a16:creationId xmlns:a16="http://schemas.microsoft.com/office/drawing/2014/main" id="{F85478E2-4296-6948-A32B-B81A15BD9014}"/>
              </a:ext>
            </a:extLst>
          </p:cNvPr>
          <p:cNvSpPr txBox="1">
            <a:spLocks/>
          </p:cNvSpPr>
          <p:nvPr/>
        </p:nvSpPr>
        <p:spPr>
          <a:xfrm>
            <a:off x="217714" y="6427599"/>
            <a:ext cx="7301222" cy="261740"/>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3A488C"/>
              </a:buClr>
              <a:buSzPts val="2000"/>
              <a:buFont typeface="Arial"/>
              <a:buNone/>
              <a:defRPr sz="2000" b="1" i="0" u="none" strike="noStrike" cap="none">
                <a:solidFill>
                  <a:srgbClr val="3A488C"/>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accent1"/>
              </a:buClr>
              <a:buSzPts val="2400"/>
              <a:buFont typeface="Arial"/>
              <a:buChar char="•"/>
              <a:defRPr sz="2400" b="1"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accent1"/>
              </a:buClr>
              <a:buSzPts val="2000"/>
              <a:buFont typeface="Arial"/>
              <a:buChar char="•"/>
              <a:defRPr sz="2000" b="1"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accent1"/>
              </a:buClr>
              <a:buSzPts val="1800"/>
              <a:buFont typeface="Arial"/>
              <a:buChar char="•"/>
              <a:defRPr sz="1800" b="1"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accent1"/>
              </a:buClr>
              <a:buSzPts val="1800"/>
              <a:buFont typeface="Arial"/>
              <a:buChar char="•"/>
              <a:defRPr sz="1800" b="1"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ts val="3919"/>
              </a:lnSpc>
            </a:pPr>
            <a:r>
              <a:rPr lang="en-US" sz="1000" b="0" spc="196" dirty="0">
                <a:solidFill>
                  <a:srgbClr val="AE8441"/>
                </a:solidFill>
                <a:latin typeface="Roboto"/>
              </a:rPr>
              <a:t>UC DAVIS/ UC DAVIS HEALTH CENTER GEIT GROUP</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5"/>
          <p:cNvSpPr txBox="1">
            <a:spLocks noGrp="1"/>
          </p:cNvSpPr>
          <p:nvPr>
            <p:ph type="title"/>
          </p:nvPr>
        </p:nvSpPr>
        <p:spPr>
          <a:xfrm>
            <a:off x="838200" y="-9766"/>
            <a:ext cx="10515600" cy="1154400"/>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3600"/>
              <a:buFont typeface="Century Gothic"/>
              <a:buNone/>
            </a:pPr>
            <a:r>
              <a:rPr lang="en-US" sz="3600" i="0" u="none" strike="noStrike" cap="none" dirty="0">
                <a:solidFill>
                  <a:schemeClr val="lt1"/>
                </a:solidFill>
                <a:latin typeface="Century Gothic" panose="020B0502020202020204" pitchFamily="34" charset="0"/>
                <a:sym typeface="Century Gothic"/>
              </a:rPr>
              <a:t>WHAT DID MEMBERS WANT?</a:t>
            </a:r>
            <a:endParaRPr sz="3600" i="0" u="none" strike="noStrike" cap="none" dirty="0">
              <a:solidFill>
                <a:schemeClr val="lt1"/>
              </a:solidFill>
              <a:latin typeface="Century Gothic" panose="020B0502020202020204" pitchFamily="34" charset="0"/>
              <a:sym typeface="Century Gothic"/>
            </a:endParaRPr>
          </a:p>
        </p:txBody>
      </p:sp>
      <p:sp>
        <p:nvSpPr>
          <p:cNvPr id="82" name="Google Shape;82;p5"/>
          <p:cNvSpPr txBox="1">
            <a:spLocks noGrp="1"/>
          </p:cNvSpPr>
          <p:nvPr>
            <p:ph type="body" idx="1"/>
          </p:nvPr>
        </p:nvSpPr>
        <p:spPr>
          <a:xfrm>
            <a:off x="838200" y="1642400"/>
            <a:ext cx="10515600" cy="796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1"/>
              </a:buClr>
              <a:buSzPts val="2800"/>
              <a:buFont typeface="Arial"/>
              <a:buNone/>
            </a:pPr>
            <a:r>
              <a:rPr lang="en-US" sz="2800" b="0" i="0" u="none" strike="noStrike" cap="none" dirty="0">
                <a:solidFill>
                  <a:schemeClr val="lt1"/>
                </a:solidFill>
                <a:latin typeface="Century Gothic"/>
                <a:ea typeface="Century Gothic"/>
                <a:cs typeface="Century Gothic"/>
                <a:sym typeface="Century Gothic"/>
              </a:rPr>
              <a:t>Based on survey results</a:t>
            </a:r>
            <a:endParaRPr sz="2800" b="0" i="0" u="none" strike="noStrike" cap="none" dirty="0">
              <a:solidFill>
                <a:schemeClr val="lt1"/>
              </a:solidFill>
              <a:latin typeface="Century Gothic"/>
              <a:ea typeface="Century Gothic"/>
              <a:cs typeface="Century Gothic"/>
              <a:sym typeface="Century Gothic"/>
            </a:endParaRPr>
          </a:p>
        </p:txBody>
      </p:sp>
      <p:sp>
        <p:nvSpPr>
          <p:cNvPr id="3" name="TextBox 2" descr="Text Box with words Networking, Leadership/Professional Growth, Resources, Outreach and Collaboration. ">
            <a:extLst>
              <a:ext uri="{FF2B5EF4-FFF2-40B4-BE49-F238E27FC236}">
                <a16:creationId xmlns:a16="http://schemas.microsoft.com/office/drawing/2014/main" id="{2755B3E8-3C38-9849-85A6-E77861ADCD4D}"/>
              </a:ext>
            </a:extLst>
          </p:cNvPr>
          <p:cNvSpPr txBox="1"/>
          <p:nvPr/>
        </p:nvSpPr>
        <p:spPr>
          <a:xfrm>
            <a:off x="915488" y="2821578"/>
            <a:ext cx="10361023" cy="2751908"/>
          </a:xfrm>
          <a:prstGeom prst="rect">
            <a:avLst/>
          </a:prstGeom>
          <a:solidFill>
            <a:srgbClr val="3A488C"/>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0F289260-0304-3445-919F-299C82696EB2}"/>
              </a:ext>
            </a:extLst>
          </p:cNvPr>
          <p:cNvSpPr txBox="1"/>
          <p:nvPr/>
        </p:nvSpPr>
        <p:spPr>
          <a:xfrm>
            <a:off x="1335133" y="3011567"/>
            <a:ext cx="1724297" cy="307777"/>
          </a:xfrm>
          <a:prstGeom prst="rect">
            <a:avLst/>
          </a:prstGeom>
          <a:noFill/>
        </p:spPr>
        <p:txBody>
          <a:bodyPr wrap="square" rtlCol="0">
            <a:spAutoFit/>
          </a:bodyPr>
          <a:lstStyle/>
          <a:p>
            <a:r>
              <a:rPr lang="en-US" b="1" dirty="0">
                <a:solidFill>
                  <a:schemeClr val="bg1"/>
                </a:solidFill>
              </a:rPr>
              <a:t>Networking</a:t>
            </a:r>
          </a:p>
        </p:txBody>
      </p:sp>
      <p:sp>
        <p:nvSpPr>
          <p:cNvPr id="7" name="TextBox 6">
            <a:extLst>
              <a:ext uri="{FF2B5EF4-FFF2-40B4-BE49-F238E27FC236}">
                <a16:creationId xmlns:a16="http://schemas.microsoft.com/office/drawing/2014/main" id="{DFD0E663-B10D-454E-8A82-EA0892AA2F0B}"/>
              </a:ext>
            </a:extLst>
          </p:cNvPr>
          <p:cNvSpPr txBox="1"/>
          <p:nvPr/>
        </p:nvSpPr>
        <p:spPr>
          <a:xfrm>
            <a:off x="3059430" y="3011567"/>
            <a:ext cx="3036570" cy="307777"/>
          </a:xfrm>
          <a:prstGeom prst="rect">
            <a:avLst/>
          </a:prstGeom>
          <a:noFill/>
        </p:spPr>
        <p:txBody>
          <a:bodyPr wrap="square" rtlCol="0">
            <a:spAutoFit/>
          </a:bodyPr>
          <a:lstStyle/>
          <a:p>
            <a:r>
              <a:rPr lang="en-US" b="1" dirty="0">
                <a:solidFill>
                  <a:schemeClr val="bg1"/>
                </a:solidFill>
              </a:rPr>
              <a:t>Leadership/Professional Growth</a:t>
            </a:r>
          </a:p>
        </p:txBody>
      </p:sp>
      <p:sp>
        <p:nvSpPr>
          <p:cNvPr id="8" name="TextBox 7">
            <a:extLst>
              <a:ext uri="{FF2B5EF4-FFF2-40B4-BE49-F238E27FC236}">
                <a16:creationId xmlns:a16="http://schemas.microsoft.com/office/drawing/2014/main" id="{9C0A066F-55AA-D343-837E-DDD4E303DE03}"/>
              </a:ext>
            </a:extLst>
          </p:cNvPr>
          <p:cNvSpPr txBox="1"/>
          <p:nvPr/>
        </p:nvSpPr>
        <p:spPr>
          <a:xfrm>
            <a:off x="6529582" y="3018783"/>
            <a:ext cx="1724297" cy="307777"/>
          </a:xfrm>
          <a:prstGeom prst="rect">
            <a:avLst/>
          </a:prstGeom>
          <a:noFill/>
        </p:spPr>
        <p:txBody>
          <a:bodyPr wrap="square" rtlCol="0">
            <a:spAutoFit/>
          </a:bodyPr>
          <a:lstStyle/>
          <a:p>
            <a:r>
              <a:rPr lang="en-US" b="1" dirty="0">
                <a:solidFill>
                  <a:schemeClr val="bg1"/>
                </a:solidFill>
              </a:rPr>
              <a:t>Resources</a:t>
            </a:r>
          </a:p>
        </p:txBody>
      </p:sp>
      <p:sp>
        <p:nvSpPr>
          <p:cNvPr id="9" name="TextBox 8">
            <a:extLst>
              <a:ext uri="{FF2B5EF4-FFF2-40B4-BE49-F238E27FC236}">
                <a16:creationId xmlns:a16="http://schemas.microsoft.com/office/drawing/2014/main" id="{269945CF-AD87-8B48-8195-896DF7F05DE5}"/>
              </a:ext>
            </a:extLst>
          </p:cNvPr>
          <p:cNvSpPr txBox="1"/>
          <p:nvPr/>
        </p:nvSpPr>
        <p:spPr>
          <a:xfrm>
            <a:off x="8092901" y="3018783"/>
            <a:ext cx="1724297" cy="307777"/>
          </a:xfrm>
          <a:prstGeom prst="rect">
            <a:avLst/>
          </a:prstGeom>
          <a:noFill/>
        </p:spPr>
        <p:txBody>
          <a:bodyPr wrap="square" rtlCol="0">
            <a:spAutoFit/>
          </a:bodyPr>
          <a:lstStyle/>
          <a:p>
            <a:r>
              <a:rPr lang="en-US" b="1" dirty="0">
                <a:solidFill>
                  <a:schemeClr val="bg1"/>
                </a:solidFill>
              </a:rPr>
              <a:t>Outreach</a:t>
            </a:r>
          </a:p>
        </p:txBody>
      </p:sp>
      <p:sp>
        <p:nvSpPr>
          <p:cNvPr id="10" name="TextBox 9">
            <a:extLst>
              <a:ext uri="{FF2B5EF4-FFF2-40B4-BE49-F238E27FC236}">
                <a16:creationId xmlns:a16="http://schemas.microsoft.com/office/drawing/2014/main" id="{7F6F4E1C-6EB1-244E-85E0-F32DA1F1EBC2}"/>
              </a:ext>
            </a:extLst>
          </p:cNvPr>
          <p:cNvSpPr txBox="1"/>
          <p:nvPr/>
        </p:nvSpPr>
        <p:spPr>
          <a:xfrm>
            <a:off x="9468121" y="3018783"/>
            <a:ext cx="1724297" cy="307777"/>
          </a:xfrm>
          <a:prstGeom prst="rect">
            <a:avLst/>
          </a:prstGeom>
          <a:noFill/>
        </p:spPr>
        <p:txBody>
          <a:bodyPr wrap="square" rtlCol="0">
            <a:spAutoFit/>
          </a:bodyPr>
          <a:lstStyle/>
          <a:p>
            <a:r>
              <a:rPr lang="en-US" b="1" dirty="0">
                <a:solidFill>
                  <a:schemeClr val="bg1"/>
                </a:solidFill>
              </a:rPr>
              <a:t>Collaboration</a:t>
            </a:r>
          </a:p>
        </p:txBody>
      </p:sp>
      <p:pic>
        <p:nvPicPr>
          <p:cNvPr id="11" name="Picture 32" descr="Clip art of network. Shows people icons connected by lines. ">
            <a:extLst>
              <a:ext uri="{FF2B5EF4-FFF2-40B4-BE49-F238E27FC236}">
                <a16:creationId xmlns:a16="http://schemas.microsoft.com/office/drawing/2014/main" id="{EFC83013-C407-3F4A-85FB-3EB814FDC2B1}"/>
              </a:ext>
            </a:extLst>
          </p:cNvPr>
          <p:cNvPicPr>
            <a:picLocks noChangeAspect="1"/>
          </p:cNvPicPr>
          <p:nvPr/>
        </p:nvPicPr>
        <p:blipFill>
          <a:blip r:embed="rId3"/>
          <a:srcRect/>
          <a:stretch>
            <a:fillRect/>
          </a:stretch>
        </p:blipFill>
        <p:spPr>
          <a:xfrm>
            <a:off x="1103360" y="3479383"/>
            <a:ext cx="1956070" cy="1934064"/>
          </a:xfrm>
          <a:prstGeom prst="rect">
            <a:avLst/>
          </a:prstGeom>
        </p:spPr>
      </p:pic>
      <p:pic>
        <p:nvPicPr>
          <p:cNvPr id="12" name="Picture 34" descr="Clip art of hands on laptop. ">
            <a:extLst>
              <a:ext uri="{FF2B5EF4-FFF2-40B4-BE49-F238E27FC236}">
                <a16:creationId xmlns:a16="http://schemas.microsoft.com/office/drawing/2014/main" id="{D37F9E22-CBAB-F346-B915-91554BA86A35}"/>
              </a:ext>
            </a:extLst>
          </p:cNvPr>
          <p:cNvPicPr>
            <a:picLocks noChangeAspect="1"/>
          </p:cNvPicPr>
          <p:nvPr/>
        </p:nvPicPr>
        <p:blipFill>
          <a:blip r:embed="rId4"/>
          <a:srcRect/>
          <a:stretch>
            <a:fillRect/>
          </a:stretch>
        </p:blipFill>
        <p:spPr>
          <a:xfrm>
            <a:off x="3461206" y="3096875"/>
            <a:ext cx="2666600" cy="2666600"/>
          </a:xfrm>
          <a:prstGeom prst="rect">
            <a:avLst/>
          </a:prstGeom>
        </p:spPr>
      </p:pic>
      <p:pic>
        <p:nvPicPr>
          <p:cNvPr id="13" name="Picture 33" descr="Clip art of shaking hands. ">
            <a:extLst>
              <a:ext uri="{FF2B5EF4-FFF2-40B4-BE49-F238E27FC236}">
                <a16:creationId xmlns:a16="http://schemas.microsoft.com/office/drawing/2014/main" id="{F42481BE-5623-B143-A656-A24D35765E6F}"/>
              </a:ext>
            </a:extLst>
          </p:cNvPr>
          <p:cNvPicPr>
            <a:picLocks noChangeAspect="1"/>
          </p:cNvPicPr>
          <p:nvPr/>
        </p:nvPicPr>
        <p:blipFill>
          <a:blip r:embed="rId5"/>
          <a:srcRect/>
          <a:stretch>
            <a:fillRect/>
          </a:stretch>
        </p:blipFill>
        <p:spPr>
          <a:xfrm>
            <a:off x="8506763" y="3523765"/>
            <a:ext cx="2321416" cy="1535036"/>
          </a:xfrm>
          <a:prstGeom prst="rect">
            <a:avLst/>
          </a:prstGeom>
        </p:spPr>
      </p:pic>
      <p:sp>
        <p:nvSpPr>
          <p:cNvPr id="14" name="Google Shape;81;p5">
            <a:extLst>
              <a:ext uri="{FF2B5EF4-FFF2-40B4-BE49-F238E27FC236}">
                <a16:creationId xmlns:a16="http://schemas.microsoft.com/office/drawing/2014/main" id="{3041CD2B-60B8-1340-9EFA-C817B346202E}"/>
              </a:ext>
            </a:extLst>
          </p:cNvPr>
          <p:cNvSpPr txBox="1">
            <a:spLocks/>
          </p:cNvSpPr>
          <p:nvPr/>
        </p:nvSpPr>
        <p:spPr>
          <a:xfrm>
            <a:off x="838199" y="0"/>
            <a:ext cx="10515600" cy="11544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600"/>
              <a:buFont typeface="Century Gothic"/>
              <a:buNone/>
              <a:defRPr sz="3600" b="1"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latin typeface="Century Gothic" panose="020B0502020202020204" pitchFamily="34" charset="0"/>
              </a:rPr>
              <a:t>WHAT DID MEMBERS WANT?</a:t>
            </a:r>
            <a:endParaRPr lang="en-US" dirty="0">
              <a:latin typeface="Century Gothic" panose="020B0502020202020204" pitchFamily="34" charset="0"/>
            </a:endParaRPr>
          </a:p>
        </p:txBody>
      </p:sp>
      <p:pic>
        <p:nvPicPr>
          <p:cNvPr id="2" name="Picture 1" descr="Clip art image of woman pointing to books. ">
            <a:extLst>
              <a:ext uri="{FF2B5EF4-FFF2-40B4-BE49-F238E27FC236}">
                <a16:creationId xmlns:a16="http://schemas.microsoft.com/office/drawing/2014/main" id="{35B5B107-810D-BB48-85CB-EDE9816EA7C0}"/>
              </a:ext>
            </a:extLst>
          </p:cNvPr>
          <p:cNvPicPr>
            <a:picLocks noChangeAspect="1"/>
          </p:cNvPicPr>
          <p:nvPr/>
        </p:nvPicPr>
        <p:blipFill>
          <a:blip r:embed="rId6"/>
          <a:stretch>
            <a:fillRect/>
          </a:stretch>
        </p:blipFill>
        <p:spPr>
          <a:xfrm>
            <a:off x="6305832" y="3523765"/>
            <a:ext cx="1752600" cy="1155700"/>
          </a:xfrm>
          <a:prstGeom prst="rect">
            <a:avLst/>
          </a:prstGeom>
        </p:spPr>
      </p:pic>
      <p:sp>
        <p:nvSpPr>
          <p:cNvPr id="15" name="TextBox 14">
            <a:extLst>
              <a:ext uri="{FF2B5EF4-FFF2-40B4-BE49-F238E27FC236}">
                <a16:creationId xmlns:a16="http://schemas.microsoft.com/office/drawing/2014/main" id="{3536A364-6878-8D47-95E3-CB9C1351B260}"/>
              </a:ext>
              <a:ext uri="{C183D7F6-B498-43B3-948B-1728B52AA6E4}">
                <adec:decorative xmlns:adec="http://schemas.microsoft.com/office/drawing/2017/decorative" val="1"/>
              </a:ext>
            </a:extLst>
          </p:cNvPr>
          <p:cNvSpPr txBox="1"/>
          <p:nvPr/>
        </p:nvSpPr>
        <p:spPr>
          <a:xfrm>
            <a:off x="201384" y="6468304"/>
            <a:ext cx="486592" cy="304800"/>
          </a:xfrm>
          <a:prstGeom prst="rect">
            <a:avLst/>
          </a:prstGeom>
          <a:solidFill>
            <a:srgbClr val="E5B143"/>
          </a:solidFill>
        </p:spPr>
        <p:txBody>
          <a:bodyPr wrap="square" rtlCol="0">
            <a:spAutoFit/>
          </a:bodyPr>
          <a:lstStyle/>
          <a:p>
            <a:endParaRPr lang="en-US" dirty="0"/>
          </a:p>
        </p:txBody>
      </p:sp>
      <p:sp>
        <p:nvSpPr>
          <p:cNvPr id="17" name="Google Shape;53;p1">
            <a:extLst>
              <a:ext uri="{FF2B5EF4-FFF2-40B4-BE49-F238E27FC236}">
                <a16:creationId xmlns:a16="http://schemas.microsoft.com/office/drawing/2014/main" id="{4FF24DFF-5E9E-7D4F-B1EB-DFFCF606EA65}"/>
              </a:ext>
            </a:extLst>
          </p:cNvPr>
          <p:cNvSpPr txBox="1">
            <a:spLocks/>
          </p:cNvSpPr>
          <p:nvPr/>
        </p:nvSpPr>
        <p:spPr>
          <a:xfrm>
            <a:off x="201384" y="6295201"/>
            <a:ext cx="7301222" cy="25215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3A488C"/>
              </a:buClr>
              <a:buSzPts val="2000"/>
              <a:buFont typeface="Arial"/>
              <a:buNone/>
              <a:defRPr sz="2000" b="1" i="0" u="none" strike="noStrike" cap="none">
                <a:solidFill>
                  <a:srgbClr val="3A488C"/>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accent1"/>
              </a:buClr>
              <a:buSzPts val="2400"/>
              <a:buFont typeface="Arial"/>
              <a:buChar char="•"/>
              <a:defRPr sz="2400" b="1"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accent1"/>
              </a:buClr>
              <a:buSzPts val="2000"/>
              <a:buFont typeface="Arial"/>
              <a:buChar char="•"/>
              <a:defRPr sz="2000" b="1"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accent1"/>
              </a:buClr>
              <a:buSzPts val="1800"/>
              <a:buFont typeface="Arial"/>
              <a:buChar char="•"/>
              <a:defRPr sz="1800" b="1"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accent1"/>
              </a:buClr>
              <a:buSzPts val="1800"/>
              <a:buFont typeface="Arial"/>
              <a:buChar char="•"/>
              <a:defRPr sz="1800" b="1"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ts val="3919"/>
              </a:lnSpc>
            </a:pPr>
            <a:r>
              <a:rPr lang="en-US" sz="1000" b="0" spc="196" dirty="0">
                <a:solidFill>
                  <a:srgbClr val="AE8441"/>
                </a:solidFill>
                <a:latin typeface="Roboto"/>
              </a:rPr>
              <a:t>UC DAVIS/ UC DAVIS HEALTH CENTER GEIT GROUP</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9" name="Title 8">
            <a:extLst>
              <a:ext uri="{FF2B5EF4-FFF2-40B4-BE49-F238E27FC236}">
                <a16:creationId xmlns:a16="http://schemas.microsoft.com/office/drawing/2014/main" id="{C6586E82-4AFA-0541-B0BE-BDD16C79200C}"/>
              </a:ext>
            </a:extLst>
          </p:cNvPr>
          <p:cNvSpPr>
            <a:spLocks noGrp="1"/>
          </p:cNvSpPr>
          <p:nvPr>
            <p:ph type="ctrTitle"/>
          </p:nvPr>
        </p:nvSpPr>
        <p:spPr>
          <a:xfrm>
            <a:off x="423745" y="286721"/>
            <a:ext cx="11269500" cy="922500"/>
          </a:xfrm>
        </p:spPr>
        <p:txBody>
          <a:bodyPr/>
          <a:lstStyle/>
          <a:p>
            <a:r>
              <a:rPr lang="en-US" dirty="0"/>
              <a:t>SUB-COMMITTEES</a:t>
            </a:r>
          </a:p>
        </p:txBody>
      </p:sp>
      <p:sp>
        <p:nvSpPr>
          <p:cNvPr id="51" name="Google Shape;51;p1"/>
          <p:cNvSpPr txBox="1">
            <a:spLocks noGrp="1"/>
          </p:cNvSpPr>
          <p:nvPr>
            <p:ph type="subTitle" idx="1"/>
          </p:nvPr>
        </p:nvSpPr>
        <p:spPr>
          <a:xfrm>
            <a:off x="806300" y="1777181"/>
            <a:ext cx="7637152" cy="2875935"/>
          </a:xfrm>
          <a:prstGeom prst="rect">
            <a:avLst/>
          </a:prstGeom>
          <a:noFill/>
          <a:ln>
            <a:noFill/>
          </a:ln>
        </p:spPr>
        <p:txBody>
          <a:bodyPr spcFirstLastPara="1" wrap="square" lIns="91425" tIns="45700" rIns="91425" bIns="45700" anchor="t" anchorCtr="0">
            <a:noAutofit/>
          </a:bodyPr>
          <a:lstStyle/>
          <a:p>
            <a:pPr marL="571500" marR="0" lvl="0" indent="-571500" algn="l" rtl="0">
              <a:lnSpc>
                <a:spcPct val="100000"/>
              </a:lnSpc>
              <a:spcBef>
                <a:spcPts val="0"/>
              </a:spcBef>
              <a:spcAft>
                <a:spcPts val="0"/>
              </a:spcAft>
              <a:buClr>
                <a:schemeClr val="accent1"/>
              </a:buClr>
              <a:buSzPts val="2800"/>
              <a:buFont typeface="Arial" panose="020B0604020202020204" pitchFamily="34" charset="0"/>
              <a:buChar char="•"/>
            </a:pPr>
            <a:r>
              <a:rPr lang="en-US" sz="3200" i="0" u="none" strike="noStrike" cap="none" dirty="0">
                <a:solidFill>
                  <a:schemeClr val="lt1"/>
                </a:solidFill>
                <a:latin typeface="Century Gothic" panose="020B0502020202020204" pitchFamily="34" charset="0"/>
                <a:sym typeface="Century Gothic"/>
              </a:rPr>
              <a:t>College Student Mentoring</a:t>
            </a:r>
          </a:p>
          <a:p>
            <a:pPr marL="571500" marR="0" lvl="0" indent="-571500" algn="l" rtl="0">
              <a:lnSpc>
                <a:spcPct val="100000"/>
              </a:lnSpc>
              <a:spcBef>
                <a:spcPts val="0"/>
              </a:spcBef>
              <a:spcAft>
                <a:spcPts val="0"/>
              </a:spcAft>
              <a:buClr>
                <a:schemeClr val="accent1"/>
              </a:buClr>
              <a:buSzPts val="2800"/>
              <a:buFont typeface="Arial" panose="020B0604020202020204" pitchFamily="34" charset="0"/>
              <a:buChar char="•"/>
            </a:pPr>
            <a:r>
              <a:rPr lang="en-US" sz="3200" dirty="0">
                <a:latin typeface="Century Gothic" panose="020B0502020202020204" pitchFamily="34" charset="0"/>
              </a:rPr>
              <a:t>Jr. High &amp; High School Outreach</a:t>
            </a:r>
          </a:p>
          <a:p>
            <a:pPr marL="571500" marR="0" lvl="0" indent="-571500" algn="l" rtl="0">
              <a:lnSpc>
                <a:spcPct val="100000"/>
              </a:lnSpc>
              <a:spcBef>
                <a:spcPts val="0"/>
              </a:spcBef>
              <a:spcAft>
                <a:spcPts val="0"/>
              </a:spcAft>
              <a:buClr>
                <a:schemeClr val="accent1"/>
              </a:buClr>
              <a:buSzPts val="2800"/>
              <a:buFont typeface="Arial" panose="020B0604020202020204" pitchFamily="34" charset="0"/>
              <a:buChar char="•"/>
            </a:pPr>
            <a:r>
              <a:rPr lang="en-US" sz="3200" i="0" u="none" strike="noStrike" cap="none" dirty="0">
                <a:solidFill>
                  <a:schemeClr val="lt1"/>
                </a:solidFill>
                <a:latin typeface="Century Gothic" panose="020B0502020202020204" pitchFamily="34" charset="0"/>
                <a:sym typeface="Century Gothic"/>
              </a:rPr>
              <a:t>Education/Resources</a:t>
            </a:r>
          </a:p>
          <a:p>
            <a:pPr marL="571500" marR="0" lvl="0" indent="-571500" algn="l" rtl="0">
              <a:lnSpc>
                <a:spcPct val="100000"/>
              </a:lnSpc>
              <a:spcBef>
                <a:spcPts val="0"/>
              </a:spcBef>
              <a:spcAft>
                <a:spcPts val="0"/>
              </a:spcAft>
              <a:buClr>
                <a:schemeClr val="accent1"/>
              </a:buClr>
              <a:buSzPts val="2800"/>
              <a:buFont typeface="Arial" panose="020B0604020202020204" pitchFamily="34" charset="0"/>
              <a:buChar char="•"/>
            </a:pPr>
            <a:r>
              <a:rPr lang="en-US" sz="3200" dirty="0">
                <a:latin typeface="Century Gothic" panose="020B0502020202020204" pitchFamily="34" charset="0"/>
              </a:rPr>
              <a:t>Guest Speakers</a:t>
            </a:r>
          </a:p>
          <a:p>
            <a:pPr marL="571500" marR="0" lvl="0" indent="-571500" algn="l" rtl="0">
              <a:lnSpc>
                <a:spcPct val="100000"/>
              </a:lnSpc>
              <a:spcBef>
                <a:spcPts val="0"/>
              </a:spcBef>
              <a:spcAft>
                <a:spcPts val="0"/>
              </a:spcAft>
              <a:buClr>
                <a:schemeClr val="accent1"/>
              </a:buClr>
              <a:buSzPts val="2800"/>
              <a:buFont typeface="Arial" panose="020B0604020202020204" pitchFamily="34" charset="0"/>
              <a:buChar char="•"/>
            </a:pPr>
            <a:r>
              <a:rPr lang="en-US" sz="3200" i="0" u="none" strike="noStrike" cap="none" dirty="0">
                <a:solidFill>
                  <a:schemeClr val="lt1"/>
                </a:solidFill>
                <a:latin typeface="Century Gothic" panose="020B0502020202020204" pitchFamily="34" charset="0"/>
                <a:sym typeface="Century Gothic"/>
              </a:rPr>
              <a:t>Recruitment</a:t>
            </a:r>
          </a:p>
          <a:p>
            <a:pPr marL="571500" marR="0" lvl="0" indent="-571500" algn="l" rtl="0">
              <a:lnSpc>
                <a:spcPct val="100000"/>
              </a:lnSpc>
              <a:spcBef>
                <a:spcPts val="0"/>
              </a:spcBef>
              <a:spcAft>
                <a:spcPts val="0"/>
              </a:spcAft>
              <a:buClr>
                <a:schemeClr val="accent1"/>
              </a:buClr>
              <a:buSzPts val="2800"/>
              <a:buFont typeface="Arial" panose="020B0604020202020204" pitchFamily="34" charset="0"/>
              <a:buChar char="•"/>
            </a:pPr>
            <a:r>
              <a:rPr lang="en-US" sz="3200" dirty="0">
                <a:latin typeface="Century Gothic" panose="020B0502020202020204" pitchFamily="34" charset="0"/>
              </a:rPr>
              <a:t>Social Events</a:t>
            </a:r>
            <a:endParaRPr sz="3200" i="0" u="none" strike="noStrike" cap="none" dirty="0">
              <a:solidFill>
                <a:schemeClr val="lt1"/>
              </a:solidFill>
              <a:latin typeface="Century Gothic" panose="020B0502020202020204" pitchFamily="34" charset="0"/>
              <a:sym typeface="Century Gothic"/>
            </a:endParaRPr>
          </a:p>
        </p:txBody>
      </p:sp>
      <p:sp>
        <p:nvSpPr>
          <p:cNvPr id="53" name="Google Shape;53;p1"/>
          <p:cNvSpPr txBox="1">
            <a:spLocks noGrp="1"/>
          </p:cNvSpPr>
          <p:nvPr>
            <p:ph type="body" idx="3"/>
          </p:nvPr>
        </p:nvSpPr>
        <p:spPr>
          <a:prstGeom prst="rect">
            <a:avLst/>
          </a:prstGeom>
          <a:noFill/>
          <a:ln>
            <a:noFill/>
          </a:ln>
        </p:spPr>
        <p:txBody>
          <a:bodyPr spcFirstLastPara="1" wrap="square" lIns="91425" tIns="45700" rIns="91425" bIns="45700" anchor="ctr" anchorCtr="0">
            <a:noAutofit/>
          </a:bodyPr>
          <a:lstStyle/>
          <a:p>
            <a:pPr>
              <a:lnSpc>
                <a:spcPts val="3919"/>
              </a:lnSpc>
            </a:pPr>
            <a:r>
              <a:rPr lang="en-US" b="0" spc="196" dirty="0">
                <a:solidFill>
                  <a:srgbClr val="AE8441"/>
                </a:solidFill>
                <a:latin typeface="Roboto"/>
              </a:rPr>
              <a:t>UC DAVIS/ UC DAVIS HEALTH CENTER GEIT GROUP</a:t>
            </a:r>
          </a:p>
        </p:txBody>
      </p:sp>
      <p:sp>
        <p:nvSpPr>
          <p:cNvPr id="7" name="AutoShape 6">
            <a:extLst>
              <a:ext uri="{FF2B5EF4-FFF2-40B4-BE49-F238E27FC236}">
                <a16:creationId xmlns:a16="http://schemas.microsoft.com/office/drawing/2014/main" id="{91640020-450F-2C4C-B740-1A9C74382230}"/>
              </a:ext>
              <a:ext uri="{C183D7F6-B498-43B3-948B-1728B52AA6E4}">
                <adec:decorative xmlns:adec="http://schemas.microsoft.com/office/drawing/2017/decorative" val="1"/>
              </a:ext>
            </a:extLst>
          </p:cNvPr>
          <p:cNvSpPr/>
          <p:nvPr/>
        </p:nvSpPr>
        <p:spPr>
          <a:xfrm>
            <a:off x="522515" y="1612927"/>
            <a:ext cx="129696" cy="3641228"/>
          </a:xfrm>
          <a:prstGeom prst="rect">
            <a:avLst/>
          </a:prstGeom>
          <a:solidFill>
            <a:schemeClr val="tx2">
              <a:lumMod val="75000"/>
            </a:schemeClr>
          </a:solidFill>
        </p:spPr>
      </p:sp>
      <p:pic>
        <p:nvPicPr>
          <p:cNvPr id="8" name="Picture 7">
            <a:extLst>
              <a:ext uri="{FF2B5EF4-FFF2-40B4-BE49-F238E27FC236}">
                <a16:creationId xmlns:a16="http://schemas.microsoft.com/office/drawing/2014/main" id="{6D373120-9080-0248-A873-0A8B18C6CC24}"/>
              </a:ext>
              <a:ext uri="{C183D7F6-B498-43B3-948B-1728B52AA6E4}">
                <adec:decorative xmlns:adec="http://schemas.microsoft.com/office/drawing/2017/decorative" val="1"/>
              </a:ext>
            </a:extLst>
          </p:cNvPr>
          <p:cNvPicPr>
            <a:picLocks noChangeAspect="1"/>
          </p:cNvPicPr>
          <p:nvPr/>
        </p:nvPicPr>
        <p:blipFill>
          <a:blip r:embed="rId3">
            <a:alphaModFix amt="50000"/>
          </a:blip>
          <a:srcRect/>
          <a:stretch>
            <a:fillRect/>
          </a:stretch>
        </p:blipFill>
        <p:spPr>
          <a:xfrm>
            <a:off x="9146932" y="372995"/>
            <a:ext cx="6090135" cy="6029234"/>
          </a:xfrm>
          <a:prstGeom prst="rect">
            <a:avLst/>
          </a:prstGeom>
        </p:spPr>
      </p:pic>
    </p:spTree>
    <p:extLst>
      <p:ext uri="{BB962C8B-B14F-4D97-AF65-F5344CB8AC3E}">
        <p14:creationId xmlns:p14="http://schemas.microsoft.com/office/powerpoint/2010/main" val="14104013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lip art of group of people outlines. ">
            <a:extLst>
              <a:ext uri="{FF2B5EF4-FFF2-40B4-BE49-F238E27FC236}">
                <a16:creationId xmlns:a16="http://schemas.microsoft.com/office/drawing/2014/main" id="{CAA32C1E-C2B1-4B46-A057-6538C281731C}"/>
              </a:ext>
            </a:extLst>
          </p:cNvPr>
          <p:cNvPicPr>
            <a:picLocks noChangeAspect="1"/>
          </p:cNvPicPr>
          <p:nvPr/>
        </p:nvPicPr>
        <p:blipFill>
          <a:blip r:embed="rId3">
            <a:alphaModFix amt="64000"/>
          </a:blip>
          <a:srcRect/>
          <a:stretch>
            <a:fillRect/>
          </a:stretch>
        </p:blipFill>
        <p:spPr>
          <a:xfrm>
            <a:off x="2197704" y="665727"/>
            <a:ext cx="7796532" cy="7796532"/>
          </a:xfrm>
          <a:prstGeom prst="rect">
            <a:avLst/>
          </a:prstGeom>
        </p:spPr>
      </p:pic>
      <p:sp>
        <p:nvSpPr>
          <p:cNvPr id="7" name="Title 6">
            <a:extLst>
              <a:ext uri="{FF2B5EF4-FFF2-40B4-BE49-F238E27FC236}">
                <a16:creationId xmlns:a16="http://schemas.microsoft.com/office/drawing/2014/main" id="{3FCED4A9-BB84-6644-BBCF-9470AE8C3906}"/>
              </a:ext>
            </a:extLst>
          </p:cNvPr>
          <p:cNvSpPr>
            <a:spLocks noGrp="1"/>
          </p:cNvSpPr>
          <p:nvPr>
            <p:ph type="title"/>
          </p:nvPr>
        </p:nvSpPr>
        <p:spPr/>
        <p:txBody>
          <a:bodyPr/>
          <a:lstStyle/>
          <a:p>
            <a:r>
              <a:rPr lang="en-US" dirty="0"/>
              <a:t>IDENTITY PHASE</a:t>
            </a:r>
          </a:p>
        </p:txBody>
      </p:sp>
      <p:sp>
        <p:nvSpPr>
          <p:cNvPr id="8" name="Text Placeholder 7">
            <a:extLst>
              <a:ext uri="{FF2B5EF4-FFF2-40B4-BE49-F238E27FC236}">
                <a16:creationId xmlns:a16="http://schemas.microsoft.com/office/drawing/2014/main" id="{1D5D8712-0BBD-C44C-8D20-36E029BA378E}"/>
              </a:ext>
            </a:extLst>
          </p:cNvPr>
          <p:cNvSpPr>
            <a:spLocks noGrp="1"/>
          </p:cNvSpPr>
          <p:nvPr>
            <p:ph type="body" idx="1"/>
          </p:nvPr>
        </p:nvSpPr>
        <p:spPr>
          <a:xfrm>
            <a:off x="2965269" y="1365410"/>
            <a:ext cx="4280263" cy="1209189"/>
          </a:xfrm>
        </p:spPr>
        <p:txBody>
          <a:bodyPr/>
          <a:lstStyle/>
          <a:p>
            <a:r>
              <a:rPr lang="en-US" sz="4000" dirty="0"/>
              <a:t>WIT</a:t>
            </a:r>
            <a:r>
              <a:rPr lang="en-US" dirty="0"/>
              <a:t> </a:t>
            </a:r>
          </a:p>
        </p:txBody>
      </p:sp>
      <p:sp>
        <p:nvSpPr>
          <p:cNvPr id="9" name="Right Arrow 8" descr="Right arrow">
            <a:extLst>
              <a:ext uri="{FF2B5EF4-FFF2-40B4-BE49-F238E27FC236}">
                <a16:creationId xmlns:a16="http://schemas.microsoft.com/office/drawing/2014/main" id="{DD4AA22E-92E5-0A48-A599-A891C6027867}"/>
              </a:ext>
            </a:extLst>
          </p:cNvPr>
          <p:cNvSpPr/>
          <p:nvPr/>
        </p:nvSpPr>
        <p:spPr>
          <a:xfrm>
            <a:off x="5009644" y="1639079"/>
            <a:ext cx="2358214" cy="3309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7E6592D-1271-9B4A-A5E7-A830EC0F5EB0}"/>
              </a:ext>
            </a:extLst>
          </p:cNvPr>
          <p:cNvSpPr txBox="1"/>
          <p:nvPr/>
        </p:nvSpPr>
        <p:spPr>
          <a:xfrm>
            <a:off x="8203475" y="1389639"/>
            <a:ext cx="2473234" cy="707886"/>
          </a:xfrm>
          <a:prstGeom prst="rect">
            <a:avLst/>
          </a:prstGeom>
          <a:noFill/>
        </p:spPr>
        <p:txBody>
          <a:bodyPr wrap="square" rtlCol="0">
            <a:spAutoFit/>
          </a:bodyPr>
          <a:lstStyle/>
          <a:p>
            <a:r>
              <a:rPr lang="en-US" sz="4000" dirty="0">
                <a:latin typeface="Century Gothic" panose="020B0502020202020204" pitchFamily="34" charset="0"/>
              </a:rPr>
              <a:t>GEIT</a:t>
            </a:r>
          </a:p>
        </p:txBody>
      </p:sp>
      <p:sp>
        <p:nvSpPr>
          <p:cNvPr id="13" name="Google Shape;53;p1">
            <a:extLst>
              <a:ext uri="{FF2B5EF4-FFF2-40B4-BE49-F238E27FC236}">
                <a16:creationId xmlns:a16="http://schemas.microsoft.com/office/drawing/2014/main" id="{92CA49F7-A9DA-654D-9714-AC1C085B89F5}"/>
              </a:ext>
            </a:extLst>
          </p:cNvPr>
          <p:cNvSpPr txBox="1">
            <a:spLocks/>
          </p:cNvSpPr>
          <p:nvPr/>
        </p:nvSpPr>
        <p:spPr>
          <a:xfrm>
            <a:off x="217714" y="6427599"/>
            <a:ext cx="7301222" cy="261740"/>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3A488C"/>
              </a:buClr>
              <a:buSzPts val="2000"/>
              <a:buFont typeface="Arial"/>
              <a:buNone/>
              <a:defRPr sz="2000" b="1" i="0" u="none" strike="noStrike" cap="none">
                <a:solidFill>
                  <a:srgbClr val="3A488C"/>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accent1"/>
              </a:buClr>
              <a:buSzPts val="2400"/>
              <a:buFont typeface="Arial"/>
              <a:buChar char="•"/>
              <a:defRPr sz="2400" b="1"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accent1"/>
              </a:buClr>
              <a:buSzPts val="2000"/>
              <a:buFont typeface="Arial"/>
              <a:buChar char="•"/>
              <a:defRPr sz="2000" b="1"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accent1"/>
              </a:buClr>
              <a:buSzPts val="1800"/>
              <a:buFont typeface="Arial"/>
              <a:buChar char="•"/>
              <a:defRPr sz="1800" b="1"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accent1"/>
              </a:buClr>
              <a:buSzPts val="1800"/>
              <a:buFont typeface="Arial"/>
              <a:buChar char="•"/>
              <a:defRPr sz="1800" b="1"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ts val="3919"/>
              </a:lnSpc>
            </a:pPr>
            <a:r>
              <a:rPr lang="en-US" sz="1000" b="0" spc="196" dirty="0">
                <a:solidFill>
                  <a:srgbClr val="AE8441"/>
                </a:solidFill>
                <a:latin typeface="Roboto"/>
              </a:rPr>
              <a:t>UC DAVIS/ UC DAVIS HEALTH CENTER GEIT GROUP</a:t>
            </a:r>
          </a:p>
        </p:txBody>
      </p:sp>
    </p:spTree>
    <p:extLst>
      <p:ext uri="{BB962C8B-B14F-4D97-AF65-F5344CB8AC3E}">
        <p14:creationId xmlns:p14="http://schemas.microsoft.com/office/powerpoint/2010/main" val="1873561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 name="Title 4">
            <a:extLst>
              <a:ext uri="{FF2B5EF4-FFF2-40B4-BE49-F238E27FC236}">
                <a16:creationId xmlns:a16="http://schemas.microsoft.com/office/drawing/2014/main" id="{75D14FED-8C03-BF4E-BDC8-2A5D7A34CD59}"/>
              </a:ext>
            </a:extLst>
          </p:cNvPr>
          <p:cNvSpPr>
            <a:spLocks noGrp="1"/>
          </p:cNvSpPr>
          <p:nvPr>
            <p:ph type="ctrTitle"/>
          </p:nvPr>
        </p:nvSpPr>
        <p:spPr>
          <a:xfrm>
            <a:off x="423745" y="127613"/>
            <a:ext cx="11269500" cy="922500"/>
          </a:xfrm>
        </p:spPr>
        <p:txBody>
          <a:bodyPr/>
          <a:lstStyle/>
          <a:p>
            <a:r>
              <a:rPr lang="en-US" dirty="0"/>
              <a:t>MEETING EVERY OTHER MONTH</a:t>
            </a:r>
          </a:p>
        </p:txBody>
      </p:sp>
      <p:sp>
        <p:nvSpPr>
          <p:cNvPr id="53" name="Google Shape;53;p1"/>
          <p:cNvSpPr txBox="1">
            <a:spLocks noGrp="1"/>
          </p:cNvSpPr>
          <p:nvPr>
            <p:ph type="body" idx="3"/>
          </p:nvPr>
        </p:nvSpPr>
        <p:spPr>
          <a:prstGeom prst="rect">
            <a:avLst/>
          </a:prstGeom>
          <a:noFill/>
          <a:ln>
            <a:noFill/>
          </a:ln>
        </p:spPr>
        <p:txBody>
          <a:bodyPr spcFirstLastPara="1" wrap="square" lIns="91425" tIns="45700" rIns="91425" bIns="45700" anchor="ctr" anchorCtr="0">
            <a:noAutofit/>
          </a:bodyPr>
          <a:lstStyle/>
          <a:p>
            <a:pPr>
              <a:lnSpc>
                <a:spcPts val="3919"/>
              </a:lnSpc>
            </a:pPr>
            <a:r>
              <a:rPr lang="en-US" b="0" spc="196" dirty="0">
                <a:solidFill>
                  <a:srgbClr val="AE8441"/>
                </a:solidFill>
                <a:latin typeface="Roboto"/>
              </a:rPr>
              <a:t>UC DAVIS/ UC DAVIS HEALTH CENTER GEIT GROUP</a:t>
            </a:r>
          </a:p>
        </p:txBody>
      </p:sp>
      <p:sp>
        <p:nvSpPr>
          <p:cNvPr id="2" name="TextBox 1">
            <a:extLst>
              <a:ext uri="{FF2B5EF4-FFF2-40B4-BE49-F238E27FC236}">
                <a16:creationId xmlns:a16="http://schemas.microsoft.com/office/drawing/2014/main" id="{B954398E-2934-AC45-B1AD-77599EED3642}"/>
              </a:ext>
            </a:extLst>
          </p:cNvPr>
          <p:cNvSpPr txBox="1"/>
          <p:nvPr/>
        </p:nvSpPr>
        <p:spPr>
          <a:xfrm>
            <a:off x="574759" y="1895697"/>
            <a:ext cx="2918243" cy="584775"/>
          </a:xfrm>
          <a:prstGeom prst="rect">
            <a:avLst/>
          </a:prstGeom>
          <a:noFill/>
          <a:ln>
            <a:noFill/>
          </a:ln>
        </p:spPr>
        <p:txBody>
          <a:bodyPr wrap="square" rtlCol="0">
            <a:spAutoFit/>
          </a:bodyPr>
          <a:lstStyle/>
          <a:p>
            <a:r>
              <a:rPr lang="en-US" sz="1600" b="1" dirty="0">
                <a:solidFill>
                  <a:schemeClr val="tx2">
                    <a:lumMod val="60000"/>
                    <a:lumOff val="40000"/>
                  </a:schemeClr>
                </a:solidFill>
                <a:latin typeface="Century Gothic" panose="020B0502020202020204" pitchFamily="34" charset="0"/>
              </a:rPr>
              <a:t>October </a:t>
            </a:r>
          </a:p>
          <a:p>
            <a:r>
              <a:rPr lang="en-US" sz="1600" dirty="0">
                <a:solidFill>
                  <a:schemeClr val="bg1"/>
                </a:solidFill>
                <a:latin typeface="Century Gothic" panose="020B0502020202020204" pitchFamily="34" charset="0"/>
              </a:rPr>
              <a:t>Initial Meeting</a:t>
            </a:r>
          </a:p>
        </p:txBody>
      </p:sp>
      <p:sp>
        <p:nvSpPr>
          <p:cNvPr id="9" name="TextBox 8">
            <a:extLst>
              <a:ext uri="{FF2B5EF4-FFF2-40B4-BE49-F238E27FC236}">
                <a16:creationId xmlns:a16="http://schemas.microsoft.com/office/drawing/2014/main" id="{14889FAE-1558-E948-BD7C-F0D0FFD70CFF}"/>
              </a:ext>
            </a:extLst>
          </p:cNvPr>
          <p:cNvSpPr txBox="1"/>
          <p:nvPr/>
        </p:nvSpPr>
        <p:spPr>
          <a:xfrm>
            <a:off x="574761" y="2825664"/>
            <a:ext cx="3540035" cy="1077218"/>
          </a:xfrm>
          <a:prstGeom prst="rect">
            <a:avLst/>
          </a:prstGeom>
          <a:noFill/>
          <a:ln>
            <a:noFill/>
          </a:ln>
        </p:spPr>
        <p:txBody>
          <a:bodyPr wrap="square" rtlCol="0">
            <a:spAutoFit/>
          </a:bodyPr>
          <a:lstStyle/>
          <a:p>
            <a:r>
              <a:rPr lang="en-US" sz="1600" b="1" dirty="0">
                <a:solidFill>
                  <a:schemeClr val="tx2">
                    <a:lumMod val="60000"/>
                    <a:lumOff val="40000"/>
                  </a:schemeClr>
                </a:solidFill>
                <a:latin typeface="Century Gothic" panose="020B0502020202020204" pitchFamily="34" charset="0"/>
              </a:rPr>
              <a:t>December</a:t>
            </a:r>
          </a:p>
          <a:p>
            <a:r>
              <a:rPr lang="en-US" sz="1600" dirty="0">
                <a:solidFill>
                  <a:schemeClr val="bg1"/>
                </a:solidFill>
                <a:latin typeface="Century Gothic" panose="020B0502020202020204" pitchFamily="34" charset="0"/>
              </a:rPr>
              <a:t>HR Reps on how to increase the number of women applicants for IT positions</a:t>
            </a:r>
          </a:p>
        </p:txBody>
      </p:sp>
      <p:sp>
        <p:nvSpPr>
          <p:cNvPr id="10" name="TextBox 9">
            <a:extLst>
              <a:ext uri="{FF2B5EF4-FFF2-40B4-BE49-F238E27FC236}">
                <a16:creationId xmlns:a16="http://schemas.microsoft.com/office/drawing/2014/main" id="{AABB9053-75AC-ED4B-84A6-AA84FC9ED27C}"/>
              </a:ext>
            </a:extLst>
          </p:cNvPr>
          <p:cNvSpPr txBox="1"/>
          <p:nvPr/>
        </p:nvSpPr>
        <p:spPr>
          <a:xfrm>
            <a:off x="574759" y="4191296"/>
            <a:ext cx="2918243" cy="830997"/>
          </a:xfrm>
          <a:prstGeom prst="rect">
            <a:avLst/>
          </a:prstGeom>
          <a:noFill/>
          <a:ln>
            <a:noFill/>
          </a:ln>
        </p:spPr>
        <p:txBody>
          <a:bodyPr wrap="square" rtlCol="0">
            <a:spAutoFit/>
          </a:bodyPr>
          <a:lstStyle/>
          <a:p>
            <a:r>
              <a:rPr lang="en-US" sz="1600" b="1" dirty="0">
                <a:solidFill>
                  <a:schemeClr val="tx2">
                    <a:lumMod val="60000"/>
                    <a:lumOff val="40000"/>
                  </a:schemeClr>
                </a:solidFill>
                <a:latin typeface="Century Gothic" panose="020B0502020202020204" pitchFamily="34" charset="0"/>
              </a:rPr>
              <a:t>February</a:t>
            </a:r>
          </a:p>
          <a:p>
            <a:r>
              <a:rPr lang="en-US" sz="1600" dirty="0">
                <a:solidFill>
                  <a:schemeClr val="bg1"/>
                </a:solidFill>
                <a:latin typeface="Century Gothic" panose="020B0502020202020204" pitchFamily="34" charset="0"/>
              </a:rPr>
              <a:t>Sub-committees /interest discussions</a:t>
            </a:r>
          </a:p>
        </p:txBody>
      </p:sp>
      <p:sp>
        <p:nvSpPr>
          <p:cNvPr id="11" name="TextBox 10">
            <a:extLst>
              <a:ext uri="{FF2B5EF4-FFF2-40B4-BE49-F238E27FC236}">
                <a16:creationId xmlns:a16="http://schemas.microsoft.com/office/drawing/2014/main" id="{E9E3A730-C674-274F-9B07-2AF6DD969998}"/>
              </a:ext>
            </a:extLst>
          </p:cNvPr>
          <p:cNvSpPr txBox="1"/>
          <p:nvPr/>
        </p:nvSpPr>
        <p:spPr>
          <a:xfrm>
            <a:off x="4697097" y="2820028"/>
            <a:ext cx="2496509" cy="584775"/>
          </a:xfrm>
          <a:prstGeom prst="rect">
            <a:avLst/>
          </a:prstGeom>
          <a:noFill/>
          <a:ln>
            <a:noFill/>
          </a:ln>
        </p:spPr>
        <p:txBody>
          <a:bodyPr wrap="square" rtlCol="0">
            <a:spAutoFit/>
          </a:bodyPr>
          <a:lstStyle/>
          <a:p>
            <a:r>
              <a:rPr lang="en-US" sz="1600" b="1" dirty="0">
                <a:solidFill>
                  <a:schemeClr val="tx2">
                    <a:lumMod val="60000"/>
                    <a:lumOff val="40000"/>
                  </a:schemeClr>
                </a:solidFill>
                <a:latin typeface="Century Gothic" panose="020B0502020202020204" pitchFamily="34" charset="0"/>
              </a:rPr>
              <a:t>April</a:t>
            </a:r>
          </a:p>
          <a:p>
            <a:r>
              <a:rPr lang="en-US" sz="1600" dirty="0">
                <a:solidFill>
                  <a:schemeClr val="bg1"/>
                </a:solidFill>
                <a:latin typeface="Century Gothic" panose="020B0502020202020204" pitchFamily="34" charset="0"/>
              </a:rPr>
              <a:t>Special Guest Speakers</a:t>
            </a:r>
          </a:p>
        </p:txBody>
      </p:sp>
      <p:sp>
        <p:nvSpPr>
          <p:cNvPr id="12" name="TextBox 11">
            <a:extLst>
              <a:ext uri="{FF2B5EF4-FFF2-40B4-BE49-F238E27FC236}">
                <a16:creationId xmlns:a16="http://schemas.microsoft.com/office/drawing/2014/main" id="{A5C55055-1FF3-ED4B-98F1-53982B9CC002}"/>
              </a:ext>
            </a:extLst>
          </p:cNvPr>
          <p:cNvSpPr txBox="1"/>
          <p:nvPr/>
        </p:nvSpPr>
        <p:spPr>
          <a:xfrm>
            <a:off x="4697097" y="4865806"/>
            <a:ext cx="2918243" cy="584775"/>
          </a:xfrm>
          <a:prstGeom prst="rect">
            <a:avLst/>
          </a:prstGeom>
          <a:noFill/>
          <a:ln>
            <a:noFill/>
          </a:ln>
        </p:spPr>
        <p:txBody>
          <a:bodyPr wrap="square" rtlCol="0">
            <a:spAutoFit/>
          </a:bodyPr>
          <a:lstStyle/>
          <a:p>
            <a:r>
              <a:rPr lang="en-US" sz="1600" b="1" dirty="0">
                <a:solidFill>
                  <a:schemeClr val="tx2">
                    <a:lumMod val="60000"/>
                    <a:lumOff val="40000"/>
                  </a:schemeClr>
                </a:solidFill>
                <a:latin typeface="Century Gothic" panose="020B0502020202020204" pitchFamily="34" charset="0"/>
              </a:rPr>
              <a:t>June</a:t>
            </a:r>
          </a:p>
          <a:p>
            <a:r>
              <a:rPr lang="en-US" sz="1600" dirty="0">
                <a:solidFill>
                  <a:schemeClr val="bg1"/>
                </a:solidFill>
                <a:latin typeface="Century Gothic" panose="020B0502020202020204" pitchFamily="34" charset="0"/>
              </a:rPr>
              <a:t>Professional Growth</a:t>
            </a:r>
          </a:p>
        </p:txBody>
      </p:sp>
      <p:pic>
        <p:nvPicPr>
          <p:cNvPr id="4" name="Picture 3" descr="Image of GEIT Steering Committee with the special guest speakers. ">
            <a:extLst>
              <a:ext uri="{FF2B5EF4-FFF2-40B4-BE49-F238E27FC236}">
                <a16:creationId xmlns:a16="http://schemas.microsoft.com/office/drawing/2014/main" id="{4963B909-2BA4-0D40-AB91-9AA08D91BE0E}"/>
              </a:ext>
            </a:extLst>
          </p:cNvPr>
          <p:cNvPicPr>
            <a:picLocks noChangeAspect="1"/>
          </p:cNvPicPr>
          <p:nvPr/>
        </p:nvPicPr>
        <p:blipFill rotWithShape="1">
          <a:blip r:embed="rId3"/>
          <a:srcRect l="5274" t="15733" r="2789" b="9885"/>
          <a:stretch/>
        </p:blipFill>
        <p:spPr>
          <a:xfrm>
            <a:off x="7476616" y="1775867"/>
            <a:ext cx="4556887" cy="2673096"/>
          </a:xfrm>
          <a:prstGeom prst="rect">
            <a:avLst/>
          </a:prstGeom>
        </p:spPr>
      </p:pic>
      <p:pic>
        <p:nvPicPr>
          <p:cNvPr id="14" name="Picture 24" descr="Image of social event flyer. ">
            <a:extLst>
              <a:ext uri="{FF2B5EF4-FFF2-40B4-BE49-F238E27FC236}">
                <a16:creationId xmlns:a16="http://schemas.microsoft.com/office/drawing/2014/main" id="{473FC4FA-3F28-AD4F-B68A-DD244C453461}"/>
              </a:ext>
            </a:extLst>
          </p:cNvPr>
          <p:cNvPicPr>
            <a:picLocks noChangeAspect="1"/>
          </p:cNvPicPr>
          <p:nvPr/>
        </p:nvPicPr>
        <p:blipFill>
          <a:blip r:embed="rId4"/>
          <a:srcRect/>
          <a:stretch>
            <a:fillRect/>
          </a:stretch>
        </p:blipFill>
        <p:spPr>
          <a:xfrm>
            <a:off x="4790975" y="1675430"/>
            <a:ext cx="861972" cy="861972"/>
          </a:xfrm>
          <a:prstGeom prst="rect">
            <a:avLst/>
          </a:prstGeom>
        </p:spPr>
      </p:pic>
      <p:pic>
        <p:nvPicPr>
          <p:cNvPr id="15" name="Picture 25" descr="Image of social event flyer. ">
            <a:extLst>
              <a:ext uri="{FF2B5EF4-FFF2-40B4-BE49-F238E27FC236}">
                <a16:creationId xmlns:a16="http://schemas.microsoft.com/office/drawing/2014/main" id="{5E0961B1-B23B-7A48-9B43-C4F8AA448763}"/>
              </a:ext>
            </a:extLst>
          </p:cNvPr>
          <p:cNvPicPr>
            <a:picLocks noChangeAspect="1"/>
          </p:cNvPicPr>
          <p:nvPr/>
        </p:nvPicPr>
        <p:blipFill>
          <a:blip r:embed="rId5"/>
          <a:srcRect/>
          <a:stretch>
            <a:fillRect/>
          </a:stretch>
        </p:blipFill>
        <p:spPr>
          <a:xfrm>
            <a:off x="4821949" y="3785402"/>
            <a:ext cx="830998" cy="830998"/>
          </a:xfrm>
          <a:prstGeom prst="rect">
            <a:avLst/>
          </a:prstGeom>
        </p:spPr>
      </p:pic>
    </p:spTree>
    <p:extLst>
      <p:ext uri="{BB962C8B-B14F-4D97-AF65-F5344CB8AC3E}">
        <p14:creationId xmlns:p14="http://schemas.microsoft.com/office/powerpoint/2010/main" val="1276114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1"/>
          <p:cNvSpPr txBox="1">
            <a:spLocks noGrp="1"/>
          </p:cNvSpPr>
          <p:nvPr>
            <p:ph type="ctrTitle"/>
          </p:nvPr>
        </p:nvSpPr>
        <p:spPr>
          <a:xfrm>
            <a:off x="5327612" y="347195"/>
            <a:ext cx="4382671" cy="522154"/>
          </a:xfrm>
          <a:prstGeom prst="rect">
            <a:avLst/>
          </a:prstGeom>
          <a:noFill/>
          <a:ln>
            <a:noFill/>
          </a:ln>
        </p:spPr>
        <p:txBody>
          <a:bodyPr spcFirstLastPara="1" wrap="square" lIns="91425" tIns="45700" rIns="91425" bIns="45700" anchor="b" anchorCtr="0">
            <a:noAutofit/>
          </a:bodyPr>
          <a:lstStyle/>
          <a:p>
            <a:pPr>
              <a:lnSpc>
                <a:spcPts val="5040"/>
              </a:lnSpc>
            </a:pPr>
            <a:r>
              <a:rPr lang="en-US" spc="288" dirty="0">
                <a:solidFill>
                  <a:schemeClr val="tx2">
                    <a:lumMod val="60000"/>
                    <a:lumOff val="40000"/>
                  </a:schemeClr>
                </a:solidFill>
                <a:latin typeface="Century Gothic" panose="020B0502020202020204" pitchFamily="34" charset="0"/>
              </a:rPr>
              <a:t>TRIVIA TIME</a:t>
            </a:r>
          </a:p>
        </p:txBody>
      </p:sp>
      <p:sp>
        <p:nvSpPr>
          <p:cNvPr id="51" name="Google Shape;51;p1"/>
          <p:cNvSpPr txBox="1">
            <a:spLocks noGrp="1"/>
          </p:cNvSpPr>
          <p:nvPr>
            <p:ph type="subTitle" idx="1"/>
          </p:nvPr>
        </p:nvSpPr>
        <p:spPr>
          <a:xfrm>
            <a:off x="3068879" y="1036272"/>
            <a:ext cx="8900136" cy="5300565"/>
          </a:xfrm>
          <a:prstGeom prst="rect">
            <a:avLst/>
          </a:prstGeom>
          <a:noFill/>
          <a:ln>
            <a:noFill/>
          </a:ln>
        </p:spPr>
        <p:txBody>
          <a:bodyPr spcFirstLastPara="1" wrap="square" lIns="91425" tIns="45700" rIns="91425" bIns="45700" anchor="t" anchorCtr="0">
            <a:noAutofit/>
          </a:bodyPr>
          <a:lstStyle/>
          <a:p>
            <a:pPr marR="0" lvl="0" indent="-457200" algn="l" rtl="0">
              <a:lnSpc>
                <a:spcPct val="90000"/>
              </a:lnSpc>
              <a:spcBef>
                <a:spcPts val="0"/>
              </a:spcBef>
              <a:spcAft>
                <a:spcPts val="0"/>
              </a:spcAft>
              <a:buClr>
                <a:schemeClr val="accent1"/>
              </a:buClr>
              <a:buSzPts val="2800"/>
              <a:buFont typeface="Arial"/>
              <a:buAutoNum type="arabicPeriod"/>
            </a:pPr>
            <a:r>
              <a:rPr lang="en-US" sz="2400" dirty="0"/>
              <a:t>According to the National Center for Women &amp; Information Technology, in 2018 what percent of the computing workforce were women?</a:t>
            </a:r>
          </a:p>
          <a:p>
            <a:pPr marL="457200" lvl="1" indent="0" algn="l">
              <a:spcBef>
                <a:spcPts val="0"/>
              </a:spcBef>
              <a:buSzPts val="2800"/>
            </a:pPr>
            <a:r>
              <a:rPr lang="en-US" b="0" i="0" u="none" strike="noStrike" cap="none" dirty="0">
                <a:solidFill>
                  <a:schemeClr val="tx2"/>
                </a:solidFill>
                <a:latin typeface="Century Gothic"/>
                <a:ea typeface="Century Gothic"/>
                <a:cs typeface="Century Gothic"/>
                <a:sym typeface="Century Gothic"/>
              </a:rPr>
              <a:t>26%</a:t>
            </a:r>
          </a:p>
          <a:p>
            <a:pPr marR="0" lvl="0" indent="-457200" algn="l" rtl="0">
              <a:lnSpc>
                <a:spcPct val="90000"/>
              </a:lnSpc>
              <a:spcBef>
                <a:spcPts val="0"/>
              </a:spcBef>
              <a:spcAft>
                <a:spcPts val="0"/>
              </a:spcAft>
              <a:buClr>
                <a:schemeClr val="accent1"/>
              </a:buClr>
              <a:buSzPts val="2800"/>
              <a:buFont typeface="Arial"/>
              <a:buAutoNum type="arabicPeriod"/>
            </a:pPr>
            <a:endParaRPr lang="en-US" sz="2400" b="0" i="0" u="none" strike="noStrike" cap="none" dirty="0">
              <a:solidFill>
                <a:schemeClr val="lt1"/>
              </a:solidFill>
              <a:latin typeface="Century Gothic"/>
              <a:ea typeface="Century Gothic"/>
              <a:cs typeface="Century Gothic"/>
              <a:sym typeface="Century Gothic"/>
            </a:endParaRPr>
          </a:p>
          <a:p>
            <a:pPr marR="0" lvl="0" indent="-457200" algn="l" rtl="0">
              <a:lnSpc>
                <a:spcPct val="90000"/>
              </a:lnSpc>
              <a:spcBef>
                <a:spcPts val="0"/>
              </a:spcBef>
              <a:spcAft>
                <a:spcPts val="0"/>
              </a:spcAft>
              <a:buClr>
                <a:schemeClr val="accent1"/>
              </a:buClr>
              <a:buSzPts val="2800"/>
              <a:buFont typeface="Arial"/>
              <a:buAutoNum type="arabicPeriod"/>
            </a:pPr>
            <a:r>
              <a:rPr lang="en-US" sz="2400" dirty="0"/>
              <a:t>In 2018, what percent of the computing workforce were Asian women?</a:t>
            </a:r>
          </a:p>
          <a:p>
            <a:pPr marL="0" marR="0" lvl="0" indent="0" algn="l" rtl="0">
              <a:lnSpc>
                <a:spcPct val="90000"/>
              </a:lnSpc>
              <a:spcBef>
                <a:spcPts val="0"/>
              </a:spcBef>
              <a:spcAft>
                <a:spcPts val="0"/>
              </a:spcAft>
              <a:buClr>
                <a:schemeClr val="accent1"/>
              </a:buClr>
              <a:buSzPts val="2800"/>
            </a:pPr>
            <a:r>
              <a:rPr lang="en-US" sz="2400" dirty="0"/>
              <a:t>      </a:t>
            </a:r>
            <a:r>
              <a:rPr lang="en-US" sz="2000" b="0" i="0" u="none" strike="noStrike" cap="none" dirty="0">
                <a:solidFill>
                  <a:schemeClr val="tx2"/>
                </a:solidFill>
                <a:latin typeface="Century Gothic"/>
                <a:ea typeface="Century Gothic"/>
                <a:cs typeface="Century Gothic"/>
                <a:sym typeface="Century Gothic"/>
              </a:rPr>
              <a:t>6%</a:t>
            </a:r>
          </a:p>
          <a:p>
            <a:pPr marL="0" marR="0" lvl="0" indent="0" algn="l" rtl="0">
              <a:lnSpc>
                <a:spcPct val="90000"/>
              </a:lnSpc>
              <a:spcBef>
                <a:spcPts val="0"/>
              </a:spcBef>
              <a:spcAft>
                <a:spcPts val="0"/>
              </a:spcAft>
              <a:buClr>
                <a:schemeClr val="accent1"/>
              </a:buClr>
              <a:buSzPts val="2800"/>
            </a:pPr>
            <a:endParaRPr lang="en-US" sz="2000" dirty="0">
              <a:solidFill>
                <a:schemeClr val="tx2"/>
              </a:solidFill>
            </a:endParaRPr>
          </a:p>
          <a:p>
            <a:pPr marR="0" lvl="0" indent="-457200" algn="l" rtl="0">
              <a:lnSpc>
                <a:spcPct val="90000"/>
              </a:lnSpc>
              <a:spcBef>
                <a:spcPts val="0"/>
              </a:spcBef>
              <a:spcAft>
                <a:spcPts val="0"/>
              </a:spcAft>
              <a:buClr>
                <a:schemeClr val="accent1"/>
              </a:buClr>
              <a:buSzPts val="2800"/>
              <a:buAutoNum type="arabicPeriod" startAt="3"/>
            </a:pPr>
            <a:r>
              <a:rPr lang="en-US" sz="2400" dirty="0"/>
              <a:t>What percent of the computing workforce were </a:t>
            </a:r>
          </a:p>
          <a:p>
            <a:pPr marL="0" marR="0" lvl="0" indent="0" algn="l" rtl="0">
              <a:lnSpc>
                <a:spcPct val="90000"/>
              </a:lnSpc>
              <a:spcBef>
                <a:spcPts val="0"/>
              </a:spcBef>
              <a:spcAft>
                <a:spcPts val="0"/>
              </a:spcAft>
              <a:buClr>
                <a:schemeClr val="accent1"/>
              </a:buClr>
              <a:buSzPts val="2800"/>
            </a:pPr>
            <a:r>
              <a:rPr lang="en-US" sz="2400" dirty="0"/>
              <a:t>      African-American?</a:t>
            </a:r>
          </a:p>
          <a:p>
            <a:pPr marL="0" marR="0" lvl="0" indent="0" algn="l" rtl="0">
              <a:lnSpc>
                <a:spcPct val="90000"/>
              </a:lnSpc>
              <a:spcBef>
                <a:spcPts val="0"/>
              </a:spcBef>
              <a:spcAft>
                <a:spcPts val="0"/>
              </a:spcAft>
              <a:buClr>
                <a:schemeClr val="accent1"/>
              </a:buClr>
              <a:buSzPts val="2800"/>
            </a:pPr>
            <a:r>
              <a:rPr lang="en-US" sz="2400" b="0" i="0" u="none" strike="noStrike" cap="none" dirty="0">
                <a:solidFill>
                  <a:schemeClr val="lt1"/>
                </a:solidFill>
                <a:latin typeface="Century Gothic"/>
                <a:ea typeface="Century Gothic"/>
                <a:cs typeface="Century Gothic"/>
                <a:sym typeface="Century Gothic"/>
              </a:rPr>
              <a:t>      </a:t>
            </a:r>
            <a:r>
              <a:rPr lang="en-US" sz="2000" b="0" i="0" u="none" strike="noStrike" cap="none" dirty="0">
                <a:solidFill>
                  <a:schemeClr val="tx2"/>
                </a:solidFill>
                <a:latin typeface="Century Gothic"/>
                <a:ea typeface="Century Gothic"/>
                <a:cs typeface="Century Gothic"/>
                <a:sym typeface="Century Gothic"/>
              </a:rPr>
              <a:t>3%</a:t>
            </a:r>
          </a:p>
          <a:p>
            <a:pPr marR="0" lvl="0" indent="-457200" algn="l" rtl="0">
              <a:lnSpc>
                <a:spcPct val="90000"/>
              </a:lnSpc>
              <a:spcBef>
                <a:spcPts val="0"/>
              </a:spcBef>
              <a:spcAft>
                <a:spcPts val="0"/>
              </a:spcAft>
              <a:buClr>
                <a:schemeClr val="accent1"/>
              </a:buClr>
              <a:buSzPts val="2800"/>
              <a:buFont typeface="Arial"/>
              <a:buAutoNum type="arabicPeriod"/>
            </a:pPr>
            <a:endParaRPr lang="en-US" sz="2400" b="0" i="0" u="none" strike="noStrike" cap="none" dirty="0">
              <a:solidFill>
                <a:schemeClr val="lt1"/>
              </a:solidFill>
              <a:latin typeface="Century Gothic"/>
              <a:ea typeface="Century Gothic"/>
              <a:cs typeface="Century Gothic"/>
              <a:sym typeface="Century Gothic"/>
            </a:endParaRPr>
          </a:p>
          <a:p>
            <a:pPr marR="0" lvl="0" indent="-457200" algn="l" rtl="0">
              <a:lnSpc>
                <a:spcPct val="90000"/>
              </a:lnSpc>
              <a:spcBef>
                <a:spcPts val="0"/>
              </a:spcBef>
              <a:spcAft>
                <a:spcPts val="0"/>
              </a:spcAft>
              <a:buClr>
                <a:schemeClr val="accent1"/>
              </a:buClr>
              <a:buSzPts val="2800"/>
              <a:buAutoNum type="arabicPeriod" startAt="4"/>
            </a:pPr>
            <a:r>
              <a:rPr lang="en-US" sz="2400" dirty="0"/>
              <a:t>What percent of the computing workforce were </a:t>
            </a:r>
          </a:p>
          <a:p>
            <a:pPr marL="0" marR="0" lvl="0" indent="0" algn="l" rtl="0">
              <a:lnSpc>
                <a:spcPct val="90000"/>
              </a:lnSpc>
              <a:spcBef>
                <a:spcPts val="0"/>
              </a:spcBef>
              <a:spcAft>
                <a:spcPts val="0"/>
              </a:spcAft>
              <a:buClr>
                <a:schemeClr val="accent1"/>
              </a:buClr>
              <a:buSzPts val="2800"/>
            </a:pPr>
            <a:r>
              <a:rPr lang="en-US" sz="2400" dirty="0"/>
              <a:t>      Hispanic women in 2018?</a:t>
            </a:r>
          </a:p>
          <a:p>
            <a:pPr marL="0" marR="0" lvl="0" indent="0" algn="l" rtl="0">
              <a:lnSpc>
                <a:spcPct val="90000"/>
              </a:lnSpc>
              <a:spcBef>
                <a:spcPts val="0"/>
              </a:spcBef>
              <a:spcAft>
                <a:spcPts val="0"/>
              </a:spcAft>
              <a:buClr>
                <a:schemeClr val="accent1"/>
              </a:buClr>
              <a:buSzPts val="2800"/>
            </a:pPr>
            <a:r>
              <a:rPr lang="en-US" sz="2000" b="0" i="0" u="none" strike="noStrike" cap="none" dirty="0">
                <a:solidFill>
                  <a:schemeClr val="tx2"/>
                </a:solidFill>
                <a:latin typeface="Century Gothic"/>
                <a:ea typeface="Century Gothic"/>
                <a:cs typeface="Century Gothic"/>
                <a:sym typeface="Century Gothic"/>
              </a:rPr>
              <a:t>       2%</a:t>
            </a:r>
            <a:endParaRPr sz="2000" b="0" i="0" u="none" strike="noStrike" cap="none" dirty="0">
              <a:solidFill>
                <a:schemeClr val="tx2"/>
              </a:solidFill>
              <a:latin typeface="Century Gothic"/>
              <a:ea typeface="Century Gothic"/>
              <a:cs typeface="Century Gothic"/>
              <a:sym typeface="Century Gothic"/>
            </a:endParaRPr>
          </a:p>
        </p:txBody>
      </p:sp>
      <p:sp>
        <p:nvSpPr>
          <p:cNvPr id="53" name="Google Shape;53;p1"/>
          <p:cNvSpPr txBox="1">
            <a:spLocks noGrp="1"/>
          </p:cNvSpPr>
          <p:nvPr>
            <p:ph type="body" idx="3"/>
          </p:nvPr>
        </p:nvSpPr>
        <p:spPr>
          <a:xfrm>
            <a:off x="222984" y="6180083"/>
            <a:ext cx="5873016" cy="532323"/>
          </a:xfrm>
          <a:prstGeom prst="rect">
            <a:avLst/>
          </a:prstGeom>
          <a:noFill/>
          <a:ln>
            <a:noFill/>
          </a:ln>
        </p:spPr>
        <p:txBody>
          <a:bodyPr spcFirstLastPara="1" wrap="square" lIns="91425" tIns="45700" rIns="91425" bIns="45700" anchor="ctr" anchorCtr="0">
            <a:noAutofit/>
          </a:bodyPr>
          <a:lstStyle/>
          <a:p>
            <a:pPr>
              <a:lnSpc>
                <a:spcPts val="3919"/>
              </a:lnSpc>
            </a:pPr>
            <a:r>
              <a:rPr lang="en-US" b="0" spc="196" dirty="0">
                <a:solidFill>
                  <a:srgbClr val="AE8441"/>
                </a:solidFill>
                <a:latin typeface="Roboto"/>
              </a:rPr>
              <a:t>UC DAVIS/ UC DAVIS HEALTH CENTER GEIT GROUP</a:t>
            </a:r>
          </a:p>
        </p:txBody>
      </p:sp>
      <p:pic>
        <p:nvPicPr>
          <p:cNvPr id="8" name="Picture 7">
            <a:extLst>
              <a:ext uri="{FF2B5EF4-FFF2-40B4-BE49-F238E27FC236}">
                <a16:creationId xmlns:a16="http://schemas.microsoft.com/office/drawing/2014/main" id="{6D373120-9080-0248-A873-0A8B18C6CC24}"/>
              </a:ext>
              <a:ext uri="{C183D7F6-B498-43B3-948B-1728B52AA6E4}">
                <adec:decorative xmlns:adec="http://schemas.microsoft.com/office/drawing/2017/decorative" val="1"/>
              </a:ext>
            </a:extLst>
          </p:cNvPr>
          <p:cNvPicPr>
            <a:picLocks noChangeAspect="1"/>
          </p:cNvPicPr>
          <p:nvPr/>
        </p:nvPicPr>
        <p:blipFill>
          <a:blip r:embed="rId3">
            <a:alphaModFix amt="50000"/>
          </a:blip>
          <a:srcRect/>
          <a:stretch>
            <a:fillRect/>
          </a:stretch>
        </p:blipFill>
        <p:spPr>
          <a:xfrm>
            <a:off x="-3045068" y="417010"/>
            <a:ext cx="6090135" cy="6029234"/>
          </a:xfrm>
          <a:prstGeom prst="rect">
            <a:avLst/>
          </a:prstGeom>
        </p:spPr>
      </p:pic>
    </p:spTree>
    <p:extLst>
      <p:ext uri="{BB962C8B-B14F-4D97-AF65-F5344CB8AC3E}">
        <p14:creationId xmlns:p14="http://schemas.microsoft.com/office/powerpoint/2010/main" val="342144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
                                            <p:txEl>
                                              <p:pRg st="1" end="1"/>
                                            </p:txEl>
                                          </p:spTgt>
                                        </p:tgtEl>
                                        <p:attrNameLst>
                                          <p:attrName>style.visibility</p:attrName>
                                        </p:attrNameLst>
                                      </p:cBhvr>
                                      <p:to>
                                        <p:strVal val="visible"/>
                                      </p:to>
                                    </p:set>
                                    <p:animEffect transition="in" filter="blinds(horizontal)">
                                      <p:cBhvr>
                                        <p:cTn id="7" dur="500"/>
                                        <p:tgtEl>
                                          <p:spTgt spid="5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1">
                                            <p:txEl>
                                              <p:pRg st="4" end="4"/>
                                            </p:txEl>
                                          </p:spTgt>
                                        </p:tgtEl>
                                        <p:attrNameLst>
                                          <p:attrName>style.visibility</p:attrName>
                                        </p:attrNameLst>
                                      </p:cBhvr>
                                      <p:to>
                                        <p:strVal val="visible"/>
                                      </p:to>
                                    </p:set>
                                    <p:animEffect transition="in" filter="blinds(horizontal)">
                                      <p:cBhvr>
                                        <p:cTn id="12" dur="500"/>
                                        <p:tgtEl>
                                          <p:spTgt spid="51">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1">
                                            <p:txEl>
                                              <p:pRg st="8" end="8"/>
                                            </p:txEl>
                                          </p:spTgt>
                                        </p:tgtEl>
                                        <p:attrNameLst>
                                          <p:attrName>style.visibility</p:attrName>
                                        </p:attrNameLst>
                                      </p:cBhvr>
                                      <p:to>
                                        <p:strVal val="visible"/>
                                      </p:to>
                                    </p:set>
                                    <p:animEffect transition="in" filter="blinds(horizontal)">
                                      <p:cBhvr>
                                        <p:cTn id="17" dur="500"/>
                                        <p:tgtEl>
                                          <p:spTgt spid="51">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1">
                                            <p:txEl>
                                              <p:pRg st="12" end="12"/>
                                            </p:txEl>
                                          </p:spTgt>
                                        </p:tgtEl>
                                        <p:attrNameLst>
                                          <p:attrName>style.visibility</p:attrName>
                                        </p:attrNameLst>
                                      </p:cBhvr>
                                      <p:to>
                                        <p:strVal val="visible"/>
                                      </p:to>
                                    </p:set>
                                    <p:animEffect transition="in" filter="blinds(horizontal)">
                                      <p:cBhvr>
                                        <p:cTn id="22" dur="500"/>
                                        <p:tgtEl>
                                          <p:spTgt spid="51">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2"/>
              </a:buClr>
              <a:buSzPts val="3600"/>
              <a:buFont typeface="Century Gothic"/>
              <a:buNone/>
            </a:pPr>
            <a:r>
              <a:rPr lang="en-US" sz="3600" b="1" i="0" u="none" strike="noStrike" cap="none" dirty="0">
                <a:solidFill>
                  <a:srgbClr val="3A488C"/>
                </a:solidFill>
                <a:latin typeface="Century Gothic"/>
                <a:ea typeface="Century Gothic"/>
                <a:cs typeface="Century Gothic"/>
                <a:sym typeface="Century Gothic"/>
              </a:rPr>
              <a:t>What’s Working So Far</a:t>
            </a:r>
            <a:endParaRPr sz="3600" b="1" i="0" u="none" strike="noStrike" cap="none" dirty="0">
              <a:solidFill>
                <a:srgbClr val="3A488C"/>
              </a:solidFill>
              <a:latin typeface="Century Gothic"/>
              <a:ea typeface="Century Gothic"/>
              <a:cs typeface="Century Gothic"/>
              <a:sym typeface="Century Gothic"/>
            </a:endParaRPr>
          </a:p>
        </p:txBody>
      </p:sp>
      <p:sp>
        <p:nvSpPr>
          <p:cNvPr id="72" name="Google Shape;72;p4"/>
          <p:cNvSpPr txBox="1">
            <a:spLocks noGrp="1"/>
          </p:cNvSpPr>
          <p:nvPr>
            <p:ph type="body" idx="1"/>
          </p:nvPr>
        </p:nvSpPr>
        <p:spPr>
          <a:xfrm>
            <a:off x="707136" y="1769806"/>
            <a:ext cx="5232300" cy="3047184"/>
          </a:xfrm>
          <a:prstGeom prst="rect">
            <a:avLst/>
          </a:prstGeom>
          <a:noFill/>
          <a:ln>
            <a:noFill/>
          </a:ln>
        </p:spPr>
        <p:txBody>
          <a:bodyPr spcFirstLastPara="1" wrap="square" lIns="91425" tIns="45700" rIns="91425" bIns="45700" anchor="t" anchorCtr="0">
            <a:noAutofit/>
          </a:bodyPr>
          <a:lstStyle/>
          <a:p>
            <a:pPr marL="698500" indent="-571500">
              <a:lnSpc>
                <a:spcPct val="100000"/>
              </a:lnSpc>
              <a:spcBef>
                <a:spcPts val="0"/>
              </a:spcBef>
            </a:pPr>
            <a:r>
              <a:rPr lang="en-US" sz="3600" b="0" i="0" u="none" strike="noStrike" cap="none" dirty="0">
                <a:solidFill>
                  <a:schemeClr val="dk1"/>
                </a:solidFill>
                <a:latin typeface="Century Gothic"/>
                <a:ea typeface="Century Gothic"/>
                <a:cs typeface="Century Gothic"/>
                <a:sym typeface="Century Gothic"/>
              </a:rPr>
              <a:t>Enthusiasm</a:t>
            </a:r>
          </a:p>
          <a:p>
            <a:pPr marL="698500" indent="-571500">
              <a:lnSpc>
                <a:spcPct val="100000"/>
              </a:lnSpc>
              <a:spcBef>
                <a:spcPts val="0"/>
              </a:spcBef>
            </a:pPr>
            <a:r>
              <a:rPr lang="en-US" sz="3600" dirty="0"/>
              <a:t>Connections</a:t>
            </a:r>
          </a:p>
          <a:p>
            <a:pPr marL="698500" indent="-571500">
              <a:lnSpc>
                <a:spcPct val="100000"/>
              </a:lnSpc>
              <a:spcBef>
                <a:spcPts val="0"/>
              </a:spcBef>
            </a:pPr>
            <a:r>
              <a:rPr lang="en-US" sz="3600" b="0" i="0" u="none" strike="noStrike" cap="none" dirty="0">
                <a:solidFill>
                  <a:schemeClr val="dk1"/>
                </a:solidFill>
                <a:latin typeface="Century Gothic"/>
                <a:ea typeface="Century Gothic"/>
                <a:cs typeface="Century Gothic"/>
                <a:sym typeface="Century Gothic"/>
              </a:rPr>
              <a:t>Collaboration between campuses</a:t>
            </a:r>
          </a:p>
          <a:p>
            <a:pPr marL="698500" indent="-571500">
              <a:lnSpc>
                <a:spcPct val="100000"/>
              </a:lnSpc>
              <a:spcBef>
                <a:spcPts val="0"/>
              </a:spcBef>
            </a:pPr>
            <a:r>
              <a:rPr lang="en-US" sz="3600" dirty="0"/>
              <a:t>Sub committees</a:t>
            </a:r>
          </a:p>
          <a:p>
            <a:pPr marL="698500" indent="-571500">
              <a:lnSpc>
                <a:spcPct val="100000"/>
              </a:lnSpc>
              <a:spcBef>
                <a:spcPts val="0"/>
              </a:spcBef>
            </a:pPr>
            <a:r>
              <a:rPr lang="en-US" sz="3600" b="0" i="0" u="none" strike="noStrike" cap="none" dirty="0">
                <a:solidFill>
                  <a:schemeClr val="dk1"/>
                </a:solidFill>
                <a:latin typeface="Century Gothic"/>
                <a:ea typeface="Century Gothic"/>
                <a:cs typeface="Century Gothic"/>
                <a:sym typeface="Century Gothic"/>
              </a:rPr>
              <a:t>Communication</a:t>
            </a:r>
            <a:endParaRPr sz="3600" b="0" i="0" u="none" strike="noStrike" cap="none" dirty="0">
              <a:solidFill>
                <a:schemeClr val="dk1"/>
              </a:solidFill>
              <a:latin typeface="Century Gothic"/>
              <a:ea typeface="Century Gothic"/>
              <a:cs typeface="Century Gothic"/>
              <a:sym typeface="Century Gothic"/>
            </a:endParaRPr>
          </a:p>
        </p:txBody>
      </p:sp>
      <p:sp>
        <p:nvSpPr>
          <p:cNvPr id="8" name="Google Shape;53;p1">
            <a:extLst>
              <a:ext uri="{FF2B5EF4-FFF2-40B4-BE49-F238E27FC236}">
                <a16:creationId xmlns:a16="http://schemas.microsoft.com/office/drawing/2014/main" id="{B01A127F-9340-5F45-9FFD-8B6CD38BBDB9}"/>
              </a:ext>
            </a:extLst>
          </p:cNvPr>
          <p:cNvSpPr txBox="1">
            <a:spLocks/>
          </p:cNvSpPr>
          <p:nvPr/>
        </p:nvSpPr>
        <p:spPr>
          <a:xfrm>
            <a:off x="217714" y="6427599"/>
            <a:ext cx="7301222" cy="261740"/>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3A488C"/>
              </a:buClr>
              <a:buSzPts val="2000"/>
              <a:buFont typeface="Arial"/>
              <a:buNone/>
              <a:defRPr sz="2000" b="1" i="0" u="none" strike="noStrike" cap="none">
                <a:solidFill>
                  <a:srgbClr val="3A488C"/>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accent1"/>
              </a:buClr>
              <a:buSzPts val="2400"/>
              <a:buFont typeface="Arial"/>
              <a:buChar char="•"/>
              <a:defRPr sz="2400" b="1"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accent1"/>
              </a:buClr>
              <a:buSzPts val="2000"/>
              <a:buFont typeface="Arial"/>
              <a:buChar char="•"/>
              <a:defRPr sz="2000" b="1"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accent1"/>
              </a:buClr>
              <a:buSzPts val="1800"/>
              <a:buFont typeface="Arial"/>
              <a:buChar char="•"/>
              <a:defRPr sz="1800" b="1"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accent1"/>
              </a:buClr>
              <a:buSzPts val="1800"/>
              <a:buFont typeface="Arial"/>
              <a:buChar char="•"/>
              <a:defRPr sz="1800" b="1"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ts val="3919"/>
              </a:lnSpc>
            </a:pPr>
            <a:r>
              <a:rPr lang="en-US" sz="1000" b="0" spc="196" dirty="0">
                <a:solidFill>
                  <a:srgbClr val="AE8441"/>
                </a:solidFill>
                <a:latin typeface="Roboto"/>
              </a:rPr>
              <a:t>UC DAVIS/ UC DAVIS HEALTH CENTER GEIT GROUP</a:t>
            </a:r>
          </a:p>
        </p:txBody>
      </p:sp>
      <p:grpSp>
        <p:nvGrpSpPr>
          <p:cNvPr id="9" name="Group 2" descr="Stock image of people raising their hands and smiling. Also image of laptop with the word &quot;yes&quot; on it. ">
            <a:extLst>
              <a:ext uri="{FF2B5EF4-FFF2-40B4-BE49-F238E27FC236}">
                <a16:creationId xmlns:a16="http://schemas.microsoft.com/office/drawing/2014/main" id="{637E7E02-F646-8449-ACE5-7093F2421E73}"/>
              </a:ext>
            </a:extLst>
          </p:cNvPr>
          <p:cNvGrpSpPr/>
          <p:nvPr/>
        </p:nvGrpSpPr>
        <p:grpSpPr>
          <a:xfrm>
            <a:off x="6669647" y="337410"/>
            <a:ext cx="4815217" cy="5584696"/>
            <a:chOff x="9448786" y="2149667"/>
            <a:chExt cx="6420289" cy="7446260"/>
          </a:xfrm>
        </p:grpSpPr>
        <p:pic>
          <p:nvPicPr>
            <p:cNvPr id="10" name="Picture 3">
              <a:extLst>
                <a:ext uri="{FF2B5EF4-FFF2-40B4-BE49-F238E27FC236}">
                  <a16:creationId xmlns:a16="http://schemas.microsoft.com/office/drawing/2014/main" id="{E9CD5CD9-9B7F-A445-B3C7-0C9249B173DB}"/>
                </a:ext>
              </a:extLst>
            </p:cNvPr>
            <p:cNvPicPr>
              <a:picLocks noChangeAspect="1"/>
            </p:cNvPicPr>
            <p:nvPr/>
          </p:nvPicPr>
          <p:blipFill>
            <a:blip r:embed="rId3"/>
            <a:srcRect t="13654" b="13654"/>
            <a:stretch>
              <a:fillRect/>
            </a:stretch>
          </p:blipFill>
          <p:spPr>
            <a:xfrm>
              <a:off x="9448786" y="2149667"/>
              <a:ext cx="6420289" cy="3774438"/>
            </a:xfrm>
            <a:prstGeom prst="rect">
              <a:avLst/>
            </a:prstGeom>
          </p:spPr>
        </p:pic>
        <p:pic>
          <p:nvPicPr>
            <p:cNvPr id="11" name="Picture 4">
              <a:extLst>
                <a:ext uri="{FF2B5EF4-FFF2-40B4-BE49-F238E27FC236}">
                  <a16:creationId xmlns:a16="http://schemas.microsoft.com/office/drawing/2014/main" id="{6F37AF45-D91D-6D46-87D5-8B112E350320}"/>
                </a:ext>
              </a:extLst>
            </p:cNvPr>
            <p:cNvPicPr>
              <a:picLocks noChangeAspect="1"/>
            </p:cNvPicPr>
            <p:nvPr/>
          </p:nvPicPr>
          <p:blipFill>
            <a:blip r:embed="rId4"/>
            <a:srcRect t="5963" b="5963"/>
            <a:stretch>
              <a:fillRect/>
            </a:stretch>
          </p:blipFill>
          <p:spPr>
            <a:xfrm>
              <a:off x="9448786" y="5924105"/>
              <a:ext cx="6420289" cy="3671822"/>
            </a:xfrm>
            <a:prstGeom prst="rect">
              <a:avLst/>
            </a:prstGeom>
          </p:spPr>
        </p:pic>
      </p:grpSp>
      <p:pic>
        <p:nvPicPr>
          <p:cNvPr id="12" name="Picture 9" descr="Word &quot;yes&quot; on image of laptop">
            <a:extLst>
              <a:ext uri="{FF2B5EF4-FFF2-40B4-BE49-F238E27FC236}">
                <a16:creationId xmlns:a16="http://schemas.microsoft.com/office/drawing/2014/main" id="{351C2A4A-EE57-0F48-81EB-25409F7CDFAA}"/>
              </a:ext>
            </a:extLst>
          </p:cNvPr>
          <p:cNvPicPr>
            <a:picLocks noChangeAspect="1"/>
          </p:cNvPicPr>
          <p:nvPr/>
        </p:nvPicPr>
        <p:blipFill>
          <a:blip r:embed="rId5"/>
          <a:srcRect/>
          <a:stretch>
            <a:fillRect/>
          </a:stretch>
        </p:blipFill>
        <p:spPr>
          <a:xfrm rot="656374">
            <a:off x="8683614" y="3766389"/>
            <a:ext cx="1299711" cy="101461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2"/>
              </a:buClr>
              <a:buSzPts val="3600"/>
              <a:buFont typeface="Century Gothic"/>
              <a:buNone/>
            </a:pPr>
            <a:r>
              <a:rPr lang="en-US" sz="3600" b="1" i="0" u="none" strike="noStrike" cap="none" dirty="0">
                <a:solidFill>
                  <a:srgbClr val="3A488C"/>
                </a:solidFill>
                <a:latin typeface="Century Gothic"/>
                <a:ea typeface="Century Gothic"/>
                <a:cs typeface="Century Gothic"/>
                <a:sym typeface="Century Gothic"/>
              </a:rPr>
              <a:t>CHALLENGES</a:t>
            </a:r>
            <a:endParaRPr sz="3600" b="1" i="0" u="none" strike="noStrike" cap="none" dirty="0">
              <a:solidFill>
                <a:srgbClr val="3A488C"/>
              </a:solidFill>
              <a:latin typeface="Century Gothic"/>
              <a:ea typeface="Century Gothic"/>
              <a:cs typeface="Century Gothic"/>
              <a:sym typeface="Century Gothic"/>
            </a:endParaRPr>
          </a:p>
        </p:txBody>
      </p:sp>
      <p:sp>
        <p:nvSpPr>
          <p:cNvPr id="72" name="Google Shape;72;p4"/>
          <p:cNvSpPr txBox="1">
            <a:spLocks noGrp="1"/>
          </p:cNvSpPr>
          <p:nvPr>
            <p:ph type="body" idx="1"/>
          </p:nvPr>
        </p:nvSpPr>
        <p:spPr>
          <a:xfrm>
            <a:off x="5955861" y="1921001"/>
            <a:ext cx="5232300" cy="3701491"/>
          </a:xfrm>
          <a:prstGeom prst="rect">
            <a:avLst/>
          </a:prstGeom>
          <a:noFill/>
          <a:ln>
            <a:noFill/>
          </a:ln>
        </p:spPr>
        <p:txBody>
          <a:bodyPr spcFirstLastPara="1" wrap="square" lIns="91425" tIns="45700" rIns="91425" bIns="45700" anchor="t" anchorCtr="0">
            <a:noAutofit/>
          </a:bodyPr>
          <a:lstStyle/>
          <a:p>
            <a:pPr marL="698500" indent="-571500">
              <a:spcBef>
                <a:spcPts val="0"/>
              </a:spcBef>
            </a:pPr>
            <a:r>
              <a:rPr lang="en-US" sz="3600" b="0" i="0" u="none" strike="noStrike" cap="none" dirty="0">
                <a:solidFill>
                  <a:schemeClr val="dk1"/>
                </a:solidFill>
                <a:latin typeface="Century Gothic"/>
                <a:ea typeface="Century Gothic"/>
                <a:cs typeface="Century Gothic"/>
                <a:sym typeface="Century Gothic"/>
              </a:rPr>
              <a:t>Time</a:t>
            </a:r>
          </a:p>
          <a:p>
            <a:pPr marL="698500" indent="-571500">
              <a:spcBef>
                <a:spcPts val="0"/>
              </a:spcBef>
            </a:pPr>
            <a:r>
              <a:rPr lang="en-US" sz="3600" b="0" i="0" u="none" strike="noStrike" cap="none" dirty="0">
                <a:solidFill>
                  <a:schemeClr val="dk1"/>
                </a:solidFill>
                <a:latin typeface="Century Gothic"/>
                <a:ea typeface="Century Gothic"/>
                <a:cs typeface="Century Gothic"/>
                <a:sym typeface="Century Gothic"/>
              </a:rPr>
              <a:t>Different Locations</a:t>
            </a:r>
          </a:p>
          <a:p>
            <a:pPr marL="698500" indent="-571500">
              <a:spcBef>
                <a:spcPts val="0"/>
              </a:spcBef>
            </a:pPr>
            <a:r>
              <a:rPr lang="en-US" sz="3600" dirty="0"/>
              <a:t>Defining Group</a:t>
            </a:r>
          </a:p>
          <a:p>
            <a:pPr marL="698500" indent="-571500">
              <a:spcBef>
                <a:spcPts val="0"/>
              </a:spcBef>
            </a:pPr>
            <a:r>
              <a:rPr lang="en-US" sz="3600" b="0" i="0" u="none" strike="noStrike" cap="none" dirty="0">
                <a:solidFill>
                  <a:schemeClr val="dk1"/>
                </a:solidFill>
                <a:latin typeface="Century Gothic"/>
                <a:ea typeface="Century Gothic"/>
                <a:cs typeface="Century Gothic"/>
                <a:sym typeface="Century Gothic"/>
              </a:rPr>
              <a:t>Website, funding</a:t>
            </a:r>
          </a:p>
          <a:p>
            <a:pPr marL="698500" indent="-571500">
              <a:spcBef>
                <a:spcPts val="0"/>
              </a:spcBef>
            </a:pPr>
            <a:r>
              <a:rPr lang="en-US" sz="3600" dirty="0"/>
              <a:t>Safe space</a:t>
            </a:r>
            <a:endParaRPr sz="3600" b="0" i="0" u="none" strike="noStrike" cap="none" dirty="0">
              <a:solidFill>
                <a:schemeClr val="dk1"/>
              </a:solidFill>
              <a:latin typeface="Century Gothic"/>
              <a:ea typeface="Century Gothic"/>
              <a:cs typeface="Century Gothic"/>
              <a:sym typeface="Century Gothic"/>
            </a:endParaRPr>
          </a:p>
        </p:txBody>
      </p:sp>
      <p:sp>
        <p:nvSpPr>
          <p:cNvPr id="8" name="Google Shape;53;p1">
            <a:extLst>
              <a:ext uri="{FF2B5EF4-FFF2-40B4-BE49-F238E27FC236}">
                <a16:creationId xmlns:a16="http://schemas.microsoft.com/office/drawing/2014/main" id="{B01A127F-9340-5F45-9FFD-8B6CD38BBDB9}"/>
              </a:ext>
            </a:extLst>
          </p:cNvPr>
          <p:cNvSpPr txBox="1">
            <a:spLocks/>
          </p:cNvSpPr>
          <p:nvPr/>
        </p:nvSpPr>
        <p:spPr>
          <a:xfrm>
            <a:off x="217714" y="6427599"/>
            <a:ext cx="7301222" cy="261740"/>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3A488C"/>
              </a:buClr>
              <a:buSzPts val="2000"/>
              <a:buFont typeface="Arial"/>
              <a:buNone/>
              <a:defRPr sz="2000" b="1" i="0" u="none" strike="noStrike" cap="none">
                <a:solidFill>
                  <a:srgbClr val="3A488C"/>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accent1"/>
              </a:buClr>
              <a:buSzPts val="2400"/>
              <a:buFont typeface="Arial"/>
              <a:buChar char="•"/>
              <a:defRPr sz="2400" b="1"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accent1"/>
              </a:buClr>
              <a:buSzPts val="2000"/>
              <a:buFont typeface="Arial"/>
              <a:buChar char="•"/>
              <a:defRPr sz="2000" b="1"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accent1"/>
              </a:buClr>
              <a:buSzPts val="1800"/>
              <a:buFont typeface="Arial"/>
              <a:buChar char="•"/>
              <a:defRPr sz="1800" b="1"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accent1"/>
              </a:buClr>
              <a:buSzPts val="1800"/>
              <a:buFont typeface="Arial"/>
              <a:buChar char="•"/>
              <a:defRPr sz="1800" b="1"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ts val="3919"/>
              </a:lnSpc>
            </a:pPr>
            <a:r>
              <a:rPr lang="en-US" sz="1000" b="0" spc="196" dirty="0">
                <a:solidFill>
                  <a:srgbClr val="AE8441"/>
                </a:solidFill>
                <a:latin typeface="Roboto"/>
              </a:rPr>
              <a:t>UC DAVIS/ UC DAVIS HEALTH CENTER GEIT GROUP</a:t>
            </a:r>
          </a:p>
        </p:txBody>
      </p:sp>
      <p:pic>
        <p:nvPicPr>
          <p:cNvPr id="2" name="Picture 1" descr="Image of hazard sign">
            <a:extLst>
              <a:ext uri="{FF2B5EF4-FFF2-40B4-BE49-F238E27FC236}">
                <a16:creationId xmlns:a16="http://schemas.microsoft.com/office/drawing/2014/main" id="{C396148D-0F79-5240-A7C1-4D527F2E2C0F}"/>
              </a:ext>
            </a:extLst>
          </p:cNvPr>
          <p:cNvPicPr>
            <a:picLocks noChangeAspect="1"/>
          </p:cNvPicPr>
          <p:nvPr/>
        </p:nvPicPr>
        <p:blipFill>
          <a:blip r:embed="rId3"/>
          <a:stretch>
            <a:fillRect/>
          </a:stretch>
        </p:blipFill>
        <p:spPr>
          <a:xfrm>
            <a:off x="657252" y="1585099"/>
            <a:ext cx="4186253" cy="3878825"/>
          </a:xfrm>
          <a:prstGeom prst="rect">
            <a:avLst/>
          </a:prstGeom>
        </p:spPr>
      </p:pic>
    </p:spTree>
    <p:extLst>
      <p:ext uri="{BB962C8B-B14F-4D97-AF65-F5344CB8AC3E}">
        <p14:creationId xmlns:p14="http://schemas.microsoft.com/office/powerpoint/2010/main" val="36687689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5"/>
          <p:cNvSpPr txBox="1">
            <a:spLocks noGrp="1"/>
          </p:cNvSpPr>
          <p:nvPr>
            <p:ph type="title"/>
          </p:nvPr>
        </p:nvSpPr>
        <p:spPr>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lt1"/>
              </a:buClr>
              <a:buSzPts val="3600"/>
              <a:buFont typeface="Century Gothic"/>
              <a:buNone/>
            </a:pPr>
            <a:r>
              <a:rPr lang="en-US" sz="3600" i="0" u="none" strike="noStrike" cap="none" dirty="0">
                <a:solidFill>
                  <a:schemeClr val="lt1"/>
                </a:solidFill>
                <a:latin typeface="Century Gothic" panose="020B0502020202020204" pitchFamily="34" charset="0"/>
                <a:sym typeface="Century Gothic"/>
              </a:rPr>
              <a:t>UC COLLABORATION</a:t>
            </a:r>
            <a:endParaRPr sz="3600" i="0" u="none" strike="noStrike" cap="none" dirty="0">
              <a:solidFill>
                <a:schemeClr val="lt1"/>
              </a:solidFill>
              <a:latin typeface="Century Gothic" panose="020B0502020202020204" pitchFamily="34" charset="0"/>
              <a:sym typeface="Century Gothic"/>
            </a:endParaRPr>
          </a:p>
        </p:txBody>
      </p:sp>
      <p:sp>
        <p:nvSpPr>
          <p:cNvPr id="82" name="Google Shape;82;p5"/>
          <p:cNvSpPr txBox="1">
            <a:spLocks noGrp="1"/>
          </p:cNvSpPr>
          <p:nvPr>
            <p:ph type="body" idx="1"/>
          </p:nvPr>
        </p:nvSpPr>
        <p:spPr>
          <a:xfrm>
            <a:off x="838201" y="2053887"/>
            <a:ext cx="5352914" cy="796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1"/>
              </a:buClr>
              <a:buSzPts val="2800"/>
              <a:buFont typeface="Arial"/>
              <a:buNone/>
            </a:pPr>
            <a:r>
              <a:rPr lang="en-US" sz="3600" dirty="0">
                <a:solidFill>
                  <a:srgbClr val="3A488C"/>
                </a:solidFill>
              </a:rPr>
              <a:t>This is Bigger Than Us</a:t>
            </a:r>
            <a:endParaRPr sz="3600" b="0" i="0" u="none" strike="noStrike" cap="none" dirty="0">
              <a:solidFill>
                <a:srgbClr val="3A488C"/>
              </a:solidFill>
              <a:sym typeface="Century Gothic"/>
            </a:endParaRPr>
          </a:p>
        </p:txBody>
      </p:sp>
      <p:grpSp>
        <p:nvGrpSpPr>
          <p:cNvPr id="14" name="Group 9" descr="Circle shape with University of California icon and image of women with arms up. ">
            <a:extLst>
              <a:ext uri="{FF2B5EF4-FFF2-40B4-BE49-F238E27FC236}">
                <a16:creationId xmlns:a16="http://schemas.microsoft.com/office/drawing/2014/main" id="{CD619C83-9FB3-F547-9F9D-B53FBDD0CCDB}"/>
              </a:ext>
            </a:extLst>
          </p:cNvPr>
          <p:cNvGrpSpPr/>
          <p:nvPr/>
        </p:nvGrpSpPr>
        <p:grpSpPr>
          <a:xfrm>
            <a:off x="6501383" y="578976"/>
            <a:ext cx="5239131" cy="5107940"/>
            <a:chOff x="0" y="0"/>
            <a:chExt cx="6350000" cy="6350000"/>
          </a:xfrm>
        </p:grpSpPr>
        <p:sp>
          <p:nvSpPr>
            <p:cNvPr id="15" name="Freeform 10">
              <a:extLst>
                <a:ext uri="{FF2B5EF4-FFF2-40B4-BE49-F238E27FC236}">
                  <a16:creationId xmlns:a16="http://schemas.microsoft.com/office/drawing/2014/main" id="{C2A131F7-5096-9E42-B6DA-A1F974DE9EC3}"/>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E8441"/>
            </a:solidFill>
          </p:spPr>
        </p:sp>
      </p:grpSp>
      <p:pic>
        <p:nvPicPr>
          <p:cNvPr id="17" name="Picture 11" descr="University of California icon.">
            <a:extLst>
              <a:ext uri="{FF2B5EF4-FFF2-40B4-BE49-F238E27FC236}">
                <a16:creationId xmlns:a16="http://schemas.microsoft.com/office/drawing/2014/main" id="{0B8D5B20-D851-2146-8D8A-149A54A32B17}"/>
              </a:ext>
            </a:extLst>
          </p:cNvPr>
          <p:cNvPicPr>
            <a:picLocks noChangeAspect="1"/>
          </p:cNvPicPr>
          <p:nvPr/>
        </p:nvPicPr>
        <p:blipFill>
          <a:blip r:embed="rId3"/>
          <a:srcRect/>
          <a:stretch>
            <a:fillRect/>
          </a:stretch>
        </p:blipFill>
        <p:spPr>
          <a:xfrm>
            <a:off x="7525213" y="1149007"/>
            <a:ext cx="3191470" cy="1923336"/>
          </a:xfrm>
          <a:prstGeom prst="rect">
            <a:avLst/>
          </a:prstGeom>
        </p:spPr>
      </p:pic>
      <p:pic>
        <p:nvPicPr>
          <p:cNvPr id="18" name="Picture 12" descr="Clip art of women raising their hands in a celebratory way. ">
            <a:extLst>
              <a:ext uri="{FF2B5EF4-FFF2-40B4-BE49-F238E27FC236}">
                <a16:creationId xmlns:a16="http://schemas.microsoft.com/office/drawing/2014/main" id="{BE291B09-D7F8-3842-983F-3878901E1278}"/>
              </a:ext>
            </a:extLst>
          </p:cNvPr>
          <p:cNvPicPr>
            <a:picLocks noChangeAspect="1"/>
          </p:cNvPicPr>
          <p:nvPr/>
        </p:nvPicPr>
        <p:blipFill>
          <a:blip r:embed="rId4"/>
          <a:srcRect/>
          <a:stretch>
            <a:fillRect/>
          </a:stretch>
        </p:blipFill>
        <p:spPr>
          <a:xfrm>
            <a:off x="6956249" y="3132946"/>
            <a:ext cx="4016551" cy="2148881"/>
          </a:xfrm>
          <a:prstGeom prst="rect">
            <a:avLst/>
          </a:prstGeom>
        </p:spPr>
      </p:pic>
      <p:sp>
        <p:nvSpPr>
          <p:cNvPr id="8" name="TextBox 7">
            <a:extLst>
              <a:ext uri="{FF2B5EF4-FFF2-40B4-BE49-F238E27FC236}">
                <a16:creationId xmlns:a16="http://schemas.microsoft.com/office/drawing/2014/main" id="{5B843A70-A853-9241-A046-923C66F3B015}"/>
              </a:ext>
              <a:ext uri="{C183D7F6-B498-43B3-948B-1728B52AA6E4}">
                <adec:decorative xmlns:adec="http://schemas.microsoft.com/office/drawing/2017/decorative" val="1"/>
              </a:ext>
            </a:extLst>
          </p:cNvPr>
          <p:cNvSpPr txBox="1"/>
          <p:nvPr/>
        </p:nvSpPr>
        <p:spPr>
          <a:xfrm>
            <a:off x="201384" y="6468304"/>
            <a:ext cx="486592" cy="304800"/>
          </a:xfrm>
          <a:prstGeom prst="rect">
            <a:avLst/>
          </a:prstGeom>
          <a:solidFill>
            <a:srgbClr val="E5B143"/>
          </a:solidFill>
        </p:spPr>
        <p:txBody>
          <a:bodyPr wrap="square" rtlCol="0">
            <a:spAutoFit/>
          </a:bodyPr>
          <a:lstStyle/>
          <a:p>
            <a:endParaRPr lang="en-US" dirty="0"/>
          </a:p>
        </p:txBody>
      </p:sp>
      <p:sp>
        <p:nvSpPr>
          <p:cNvPr id="9" name="Google Shape;53;p1">
            <a:extLst>
              <a:ext uri="{FF2B5EF4-FFF2-40B4-BE49-F238E27FC236}">
                <a16:creationId xmlns:a16="http://schemas.microsoft.com/office/drawing/2014/main" id="{5D4A2564-3B64-E74C-87DC-B7ABB0220122}"/>
              </a:ext>
              <a:ext uri="{C183D7F6-B498-43B3-948B-1728B52AA6E4}">
                <adec:decorative xmlns:adec="http://schemas.microsoft.com/office/drawing/2017/decorative" val="1"/>
              </a:ext>
            </a:extLst>
          </p:cNvPr>
          <p:cNvSpPr txBox="1">
            <a:spLocks/>
          </p:cNvSpPr>
          <p:nvPr/>
        </p:nvSpPr>
        <p:spPr>
          <a:xfrm>
            <a:off x="223991" y="6328772"/>
            <a:ext cx="7301222" cy="25215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3A488C"/>
              </a:buClr>
              <a:buSzPts val="2000"/>
              <a:buFont typeface="Arial"/>
              <a:buNone/>
              <a:defRPr sz="2000" b="1" i="0" u="none" strike="noStrike" cap="none">
                <a:solidFill>
                  <a:srgbClr val="3A488C"/>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accent1"/>
              </a:buClr>
              <a:buSzPts val="2400"/>
              <a:buFont typeface="Arial"/>
              <a:buChar char="•"/>
              <a:defRPr sz="2400" b="1"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accent1"/>
              </a:buClr>
              <a:buSzPts val="2000"/>
              <a:buFont typeface="Arial"/>
              <a:buChar char="•"/>
              <a:defRPr sz="2000" b="1"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accent1"/>
              </a:buClr>
              <a:buSzPts val="1800"/>
              <a:buFont typeface="Arial"/>
              <a:buChar char="•"/>
              <a:defRPr sz="1800" b="1"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accent1"/>
              </a:buClr>
              <a:buSzPts val="1800"/>
              <a:buFont typeface="Arial"/>
              <a:buChar char="•"/>
              <a:defRPr sz="1800" b="1"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ts val="3919"/>
              </a:lnSpc>
            </a:pPr>
            <a:r>
              <a:rPr lang="en-US" sz="1000" b="0" spc="196" dirty="0">
                <a:solidFill>
                  <a:srgbClr val="AE8441"/>
                </a:solidFill>
                <a:latin typeface="Roboto"/>
              </a:rPr>
              <a:t>UC DAVIS/ UC DAVIS HEALTH CENTER GEIT GROUP</a:t>
            </a:r>
          </a:p>
        </p:txBody>
      </p:sp>
      <p:sp>
        <p:nvSpPr>
          <p:cNvPr id="2" name="TextBox 1">
            <a:extLst>
              <a:ext uri="{FF2B5EF4-FFF2-40B4-BE49-F238E27FC236}">
                <a16:creationId xmlns:a16="http://schemas.microsoft.com/office/drawing/2014/main" id="{67F74B93-8152-EA43-AA21-2173E69F5935}"/>
              </a:ext>
            </a:extLst>
          </p:cNvPr>
          <p:cNvSpPr txBox="1"/>
          <p:nvPr/>
        </p:nvSpPr>
        <p:spPr>
          <a:xfrm>
            <a:off x="838201" y="3094466"/>
            <a:ext cx="5444612" cy="1754326"/>
          </a:xfrm>
          <a:prstGeom prst="rect">
            <a:avLst/>
          </a:prstGeom>
          <a:noFill/>
        </p:spPr>
        <p:txBody>
          <a:bodyPr wrap="square" rtlCol="0">
            <a:spAutoFit/>
          </a:bodyPr>
          <a:lstStyle/>
          <a:p>
            <a:pPr marL="285750" indent="-285750">
              <a:buFont typeface="Arial" panose="020B0604020202020204" pitchFamily="34" charset="0"/>
              <a:buChar char="•"/>
            </a:pPr>
            <a:r>
              <a:rPr lang="en-US" sz="1800" dirty="0"/>
              <a:t>Met with other UC locations</a:t>
            </a:r>
          </a:p>
          <a:p>
            <a:pPr marL="285750" indent="-285750">
              <a:buFont typeface="Arial" panose="020B0604020202020204" pitchFamily="34" charset="0"/>
              <a:buChar char="•"/>
            </a:pPr>
            <a:r>
              <a:rPr lang="en-US" sz="1800" dirty="0"/>
              <a:t>Collaboration across UC’s </a:t>
            </a:r>
          </a:p>
          <a:p>
            <a:pPr marL="285750" indent="-285750">
              <a:buFont typeface="Arial" panose="020B0604020202020204" pitchFamily="34" charset="0"/>
              <a:buChar char="•"/>
            </a:pPr>
            <a:r>
              <a:rPr lang="en-US" sz="1800" dirty="0"/>
              <a:t>Working on UC WIT charter and defining mission</a:t>
            </a:r>
          </a:p>
          <a:p>
            <a:pPr marL="285750" indent="-285750">
              <a:buFont typeface="Arial" panose="020B0604020202020204" pitchFamily="34" charset="0"/>
              <a:buChar char="•"/>
            </a:pPr>
            <a:r>
              <a:rPr lang="en-US" sz="1800" dirty="0"/>
              <a:t>Actionable items to pass on to others</a:t>
            </a:r>
          </a:p>
          <a:p>
            <a:pPr marL="285750" indent="-285750">
              <a:buFont typeface="Arial" panose="020B0604020202020204" pitchFamily="34" charset="0"/>
              <a:buChar char="•"/>
            </a:pPr>
            <a:r>
              <a:rPr lang="en-US" sz="1800" dirty="0"/>
              <a:t>Sub-committees</a:t>
            </a:r>
          </a:p>
          <a:p>
            <a:pPr marL="285750" indent="-285750">
              <a:buFont typeface="Arial" panose="020B0604020202020204" pitchFamily="34" charset="0"/>
              <a:buChar char="•"/>
            </a:pPr>
            <a:r>
              <a:rPr lang="en-US" sz="1800" dirty="0"/>
              <a:t>Continuing to learn from each other </a:t>
            </a:r>
          </a:p>
        </p:txBody>
      </p:sp>
    </p:spTree>
    <p:extLst>
      <p:ext uri="{BB962C8B-B14F-4D97-AF65-F5344CB8AC3E}">
        <p14:creationId xmlns:p14="http://schemas.microsoft.com/office/powerpoint/2010/main" val="37441441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09BA3-F8C2-C846-A8AF-BC8741CF25AD}"/>
              </a:ext>
            </a:extLst>
          </p:cNvPr>
          <p:cNvSpPr>
            <a:spLocks noGrp="1"/>
          </p:cNvSpPr>
          <p:nvPr>
            <p:ph type="title"/>
          </p:nvPr>
        </p:nvSpPr>
        <p:spPr/>
        <p:txBody>
          <a:bodyPr/>
          <a:lstStyle/>
          <a:p>
            <a:pPr algn="ctr"/>
            <a:r>
              <a:rPr lang="en-US" sz="3200" dirty="0"/>
              <a:t>Do You Know the WIT/GEIT Group On Your Campus?</a:t>
            </a:r>
          </a:p>
        </p:txBody>
      </p:sp>
      <p:sp>
        <p:nvSpPr>
          <p:cNvPr id="3" name="Text Placeholder 2">
            <a:extLst>
              <a:ext uri="{FF2B5EF4-FFF2-40B4-BE49-F238E27FC236}">
                <a16:creationId xmlns:a16="http://schemas.microsoft.com/office/drawing/2014/main" id="{1D6D01CF-8261-5A41-BD0F-6FDE489F6E40}"/>
              </a:ext>
            </a:extLst>
          </p:cNvPr>
          <p:cNvSpPr>
            <a:spLocks noGrp="1"/>
          </p:cNvSpPr>
          <p:nvPr>
            <p:ph type="body" idx="1"/>
          </p:nvPr>
        </p:nvSpPr>
        <p:spPr>
          <a:xfrm>
            <a:off x="765420" y="1404284"/>
            <a:ext cx="10661100" cy="4170104"/>
          </a:xfrm>
        </p:spPr>
        <p:txBody>
          <a:bodyPr/>
          <a:lstStyle/>
          <a:p>
            <a:pPr algn="ctr">
              <a:lnSpc>
                <a:spcPct val="100000"/>
              </a:lnSpc>
            </a:pPr>
            <a:r>
              <a:rPr lang="en-US" sz="1600" spc="256" dirty="0">
                <a:solidFill>
                  <a:srgbClr val="113C61"/>
                </a:solidFill>
                <a:latin typeface="Century Gothic" panose="020B0502020202020204" pitchFamily="34" charset="0"/>
              </a:rPr>
              <a:t>UC ANR</a:t>
            </a:r>
          </a:p>
          <a:p>
            <a:pPr algn="ctr">
              <a:lnSpc>
                <a:spcPct val="100000"/>
              </a:lnSpc>
            </a:pPr>
            <a:r>
              <a:rPr lang="en-US" sz="1600" spc="256" dirty="0">
                <a:solidFill>
                  <a:srgbClr val="113C61"/>
                </a:solidFill>
                <a:latin typeface="Century Gothic" panose="020B0502020202020204" pitchFamily="34" charset="0"/>
              </a:rPr>
              <a:t>UCB</a:t>
            </a:r>
          </a:p>
          <a:p>
            <a:pPr algn="ctr">
              <a:lnSpc>
                <a:spcPct val="100000"/>
              </a:lnSpc>
            </a:pPr>
            <a:r>
              <a:rPr lang="en-US" sz="1600" spc="256" dirty="0">
                <a:solidFill>
                  <a:srgbClr val="113C61"/>
                </a:solidFill>
                <a:latin typeface="Century Gothic" panose="020B0502020202020204" pitchFamily="34" charset="0"/>
              </a:rPr>
              <a:t>UCD, UCDH</a:t>
            </a:r>
          </a:p>
          <a:p>
            <a:pPr algn="ctr">
              <a:lnSpc>
                <a:spcPct val="100000"/>
              </a:lnSpc>
            </a:pPr>
            <a:r>
              <a:rPr lang="en-US" sz="1600" spc="256" dirty="0">
                <a:solidFill>
                  <a:srgbClr val="113C61"/>
                </a:solidFill>
                <a:latin typeface="Century Gothic" panose="020B0502020202020204" pitchFamily="34" charset="0"/>
              </a:rPr>
              <a:t>UC HASTINGS</a:t>
            </a:r>
          </a:p>
          <a:p>
            <a:pPr algn="ctr">
              <a:lnSpc>
                <a:spcPct val="100000"/>
              </a:lnSpc>
            </a:pPr>
            <a:r>
              <a:rPr lang="en-US" sz="1600" spc="256" dirty="0">
                <a:solidFill>
                  <a:srgbClr val="113C61"/>
                </a:solidFill>
                <a:latin typeface="Century Gothic" panose="020B0502020202020204" pitchFamily="34" charset="0"/>
              </a:rPr>
              <a:t>UCI</a:t>
            </a:r>
          </a:p>
          <a:p>
            <a:pPr algn="ctr">
              <a:lnSpc>
                <a:spcPct val="100000"/>
              </a:lnSpc>
            </a:pPr>
            <a:r>
              <a:rPr lang="en-US" sz="1600" spc="256" dirty="0">
                <a:solidFill>
                  <a:srgbClr val="113C61"/>
                </a:solidFill>
                <a:latin typeface="Century Gothic" panose="020B0502020202020204" pitchFamily="34" charset="0"/>
              </a:rPr>
              <a:t>UCLA, UCLAH</a:t>
            </a:r>
          </a:p>
          <a:p>
            <a:pPr algn="ctr">
              <a:lnSpc>
                <a:spcPct val="100000"/>
              </a:lnSpc>
            </a:pPr>
            <a:r>
              <a:rPr lang="en-US" sz="1600" spc="256" dirty="0">
                <a:solidFill>
                  <a:srgbClr val="113C61"/>
                </a:solidFill>
                <a:latin typeface="Century Gothic" panose="020B0502020202020204" pitchFamily="34" charset="0"/>
              </a:rPr>
              <a:t>UCM</a:t>
            </a:r>
          </a:p>
          <a:p>
            <a:pPr algn="ctr">
              <a:lnSpc>
                <a:spcPct val="100000"/>
              </a:lnSpc>
            </a:pPr>
            <a:r>
              <a:rPr lang="en-US" sz="1600" spc="256" dirty="0">
                <a:solidFill>
                  <a:srgbClr val="113C61"/>
                </a:solidFill>
                <a:latin typeface="Century Gothic" panose="020B0502020202020204" pitchFamily="34" charset="0"/>
              </a:rPr>
              <a:t>UCOP</a:t>
            </a:r>
          </a:p>
          <a:p>
            <a:pPr algn="ctr">
              <a:lnSpc>
                <a:spcPct val="100000"/>
              </a:lnSpc>
            </a:pPr>
            <a:r>
              <a:rPr lang="en-US" sz="1600" spc="256" dirty="0">
                <a:solidFill>
                  <a:srgbClr val="113C61"/>
                </a:solidFill>
                <a:latin typeface="Century Gothic" panose="020B0502020202020204" pitchFamily="34" charset="0"/>
              </a:rPr>
              <a:t>UCSB</a:t>
            </a:r>
          </a:p>
          <a:p>
            <a:pPr algn="ctr">
              <a:lnSpc>
                <a:spcPct val="100000"/>
              </a:lnSpc>
            </a:pPr>
            <a:r>
              <a:rPr lang="en-US" sz="1600" spc="256" dirty="0">
                <a:solidFill>
                  <a:srgbClr val="113C61"/>
                </a:solidFill>
                <a:latin typeface="Century Gothic" panose="020B0502020202020204" pitchFamily="34" charset="0"/>
              </a:rPr>
              <a:t>UCSD</a:t>
            </a:r>
          </a:p>
          <a:p>
            <a:pPr algn="ctr">
              <a:lnSpc>
                <a:spcPct val="100000"/>
              </a:lnSpc>
            </a:pPr>
            <a:r>
              <a:rPr lang="en-US" sz="1600" spc="256" dirty="0">
                <a:solidFill>
                  <a:srgbClr val="113C61"/>
                </a:solidFill>
                <a:latin typeface="Century Gothic" panose="020B0502020202020204" pitchFamily="34" charset="0"/>
              </a:rPr>
              <a:t>UCSF</a:t>
            </a:r>
          </a:p>
          <a:p>
            <a:pPr algn="ctr">
              <a:lnSpc>
                <a:spcPct val="100000"/>
              </a:lnSpc>
            </a:pPr>
            <a:endParaRPr lang="en-US" spc="256" dirty="0">
              <a:solidFill>
                <a:srgbClr val="113C61"/>
              </a:solidFill>
              <a:latin typeface="Century Gothic" panose="020B0502020202020204" pitchFamily="34" charset="0"/>
            </a:endParaRPr>
          </a:p>
          <a:p>
            <a:endParaRPr lang="en-US" dirty="0"/>
          </a:p>
        </p:txBody>
      </p:sp>
      <p:pic>
        <p:nvPicPr>
          <p:cNvPr id="4" name="Picture 3">
            <a:extLst>
              <a:ext uri="{FF2B5EF4-FFF2-40B4-BE49-F238E27FC236}">
                <a16:creationId xmlns:a16="http://schemas.microsoft.com/office/drawing/2014/main" id="{817D45DE-3C54-C24E-97B0-6CC23137E02F}"/>
              </a:ext>
              <a:ext uri="{C183D7F6-B498-43B3-948B-1728B52AA6E4}">
                <adec:decorative xmlns:adec="http://schemas.microsoft.com/office/drawing/2017/decorative" val="1"/>
              </a:ext>
            </a:extLst>
          </p:cNvPr>
          <p:cNvPicPr>
            <a:picLocks noChangeAspect="1"/>
          </p:cNvPicPr>
          <p:nvPr/>
        </p:nvPicPr>
        <p:blipFill>
          <a:blip r:embed="rId3">
            <a:alphaModFix amt="50000"/>
          </a:blip>
          <a:srcRect/>
          <a:stretch>
            <a:fillRect/>
          </a:stretch>
        </p:blipFill>
        <p:spPr>
          <a:xfrm>
            <a:off x="-2680169" y="859536"/>
            <a:ext cx="5360338" cy="5306735"/>
          </a:xfrm>
          <a:prstGeom prst="rect">
            <a:avLst/>
          </a:prstGeom>
        </p:spPr>
      </p:pic>
      <p:sp>
        <p:nvSpPr>
          <p:cNvPr id="6" name="Google Shape;53;p1">
            <a:extLst>
              <a:ext uri="{FF2B5EF4-FFF2-40B4-BE49-F238E27FC236}">
                <a16:creationId xmlns:a16="http://schemas.microsoft.com/office/drawing/2014/main" id="{63F2F05D-E022-D74F-BA42-0FEF6251130F}"/>
              </a:ext>
            </a:extLst>
          </p:cNvPr>
          <p:cNvSpPr txBox="1">
            <a:spLocks/>
          </p:cNvSpPr>
          <p:nvPr/>
        </p:nvSpPr>
        <p:spPr>
          <a:xfrm>
            <a:off x="170256" y="6388581"/>
            <a:ext cx="7301222" cy="261740"/>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3A488C"/>
              </a:buClr>
              <a:buSzPts val="2000"/>
              <a:buFont typeface="Arial"/>
              <a:buNone/>
              <a:defRPr sz="2000" b="1" i="0" u="none" strike="noStrike" cap="none">
                <a:solidFill>
                  <a:srgbClr val="3A488C"/>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accent1"/>
              </a:buClr>
              <a:buSzPts val="2400"/>
              <a:buFont typeface="Arial"/>
              <a:buChar char="•"/>
              <a:defRPr sz="2400" b="1"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accent1"/>
              </a:buClr>
              <a:buSzPts val="2000"/>
              <a:buFont typeface="Arial"/>
              <a:buChar char="•"/>
              <a:defRPr sz="2000" b="1"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accent1"/>
              </a:buClr>
              <a:buSzPts val="1800"/>
              <a:buFont typeface="Arial"/>
              <a:buChar char="•"/>
              <a:defRPr sz="1800" b="1"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accent1"/>
              </a:buClr>
              <a:buSzPts val="1800"/>
              <a:buFont typeface="Arial"/>
              <a:buChar char="•"/>
              <a:defRPr sz="1800" b="1"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ts val="3919"/>
              </a:lnSpc>
            </a:pPr>
            <a:r>
              <a:rPr lang="en-US" sz="1000" b="0" spc="196" dirty="0">
                <a:solidFill>
                  <a:srgbClr val="AE8441"/>
                </a:solidFill>
                <a:latin typeface="Roboto"/>
              </a:rPr>
              <a:t>UC DAVIS/ UC DAVIS HEALTH CENTER GEIT GROUP</a:t>
            </a:r>
          </a:p>
        </p:txBody>
      </p:sp>
      <p:sp>
        <p:nvSpPr>
          <p:cNvPr id="7" name="TextBox 11">
            <a:extLst>
              <a:ext uri="{FF2B5EF4-FFF2-40B4-BE49-F238E27FC236}">
                <a16:creationId xmlns:a16="http://schemas.microsoft.com/office/drawing/2014/main" id="{1D997612-A970-6B48-918D-EABB93CEACDC}"/>
              </a:ext>
            </a:extLst>
          </p:cNvPr>
          <p:cNvSpPr txBox="1"/>
          <p:nvPr/>
        </p:nvSpPr>
        <p:spPr>
          <a:xfrm rot="-1321925">
            <a:off x="6841244" y="4407854"/>
            <a:ext cx="5136970" cy="1232099"/>
          </a:xfrm>
          <a:prstGeom prst="rect">
            <a:avLst/>
          </a:prstGeom>
        </p:spPr>
        <p:txBody>
          <a:bodyPr wrap="square" lIns="0" tIns="0" rIns="0" bIns="0" rtlCol="0" anchor="t">
            <a:spAutoFit/>
          </a:bodyPr>
          <a:lstStyle/>
          <a:p>
            <a:pPr algn="ctr">
              <a:lnSpc>
                <a:spcPts val="5040"/>
              </a:lnSpc>
              <a:spcBef>
                <a:spcPct val="0"/>
              </a:spcBef>
            </a:pPr>
            <a:r>
              <a:rPr lang="en-US" sz="2400" dirty="0">
                <a:solidFill>
                  <a:srgbClr val="AE8441"/>
                </a:solidFill>
                <a:latin typeface="Mistral" panose="03090702030407020403" pitchFamily="66" charset="0"/>
              </a:rPr>
              <a:t>UCR and UCSC, </a:t>
            </a:r>
          </a:p>
          <a:p>
            <a:pPr algn="ctr">
              <a:lnSpc>
                <a:spcPts val="5040"/>
              </a:lnSpc>
              <a:spcBef>
                <a:spcPct val="0"/>
              </a:spcBef>
            </a:pPr>
            <a:r>
              <a:rPr lang="en-US" sz="2400" dirty="0">
                <a:solidFill>
                  <a:srgbClr val="AE8441"/>
                </a:solidFill>
                <a:latin typeface="Mistral" panose="03090702030407020403" pitchFamily="66" charset="0"/>
              </a:rPr>
              <a:t>WHERE YOU AT</a:t>
            </a:r>
            <a:r>
              <a:rPr lang="en-US" sz="2400" dirty="0">
                <a:solidFill>
                  <a:srgbClr val="AE8441"/>
                </a:solidFill>
                <a:latin typeface="Bradley Hand" pitchFamily="2" charset="77"/>
              </a:rPr>
              <a:t>? </a:t>
            </a:r>
          </a:p>
        </p:txBody>
      </p:sp>
    </p:spTree>
    <p:extLst>
      <p:ext uri="{BB962C8B-B14F-4D97-AF65-F5344CB8AC3E}">
        <p14:creationId xmlns:p14="http://schemas.microsoft.com/office/powerpoint/2010/main" val="949213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2" name="Title 1">
            <a:extLst>
              <a:ext uri="{FF2B5EF4-FFF2-40B4-BE49-F238E27FC236}">
                <a16:creationId xmlns:a16="http://schemas.microsoft.com/office/drawing/2014/main" id="{588D8018-475F-9548-B4C7-61A0D7AD7390}"/>
              </a:ext>
            </a:extLst>
          </p:cNvPr>
          <p:cNvSpPr>
            <a:spLocks noGrp="1"/>
          </p:cNvSpPr>
          <p:nvPr>
            <p:ph type="title"/>
          </p:nvPr>
        </p:nvSpPr>
        <p:spPr/>
        <p:txBody>
          <a:bodyPr/>
          <a:lstStyle/>
          <a:p>
            <a:pPr algn="ctr"/>
            <a:r>
              <a:rPr lang="en-US" dirty="0"/>
              <a:t>WHERE DO WE GO FROM HERE?</a:t>
            </a:r>
          </a:p>
        </p:txBody>
      </p:sp>
      <p:pic>
        <p:nvPicPr>
          <p:cNvPr id="10" name="Picture 3" descr="Scenic photo of road, trees, sunshine. ">
            <a:extLst>
              <a:ext uri="{FF2B5EF4-FFF2-40B4-BE49-F238E27FC236}">
                <a16:creationId xmlns:a16="http://schemas.microsoft.com/office/drawing/2014/main" id="{8F9A45AF-33CC-864B-80E2-EAD62469CA04}"/>
              </a:ext>
            </a:extLst>
          </p:cNvPr>
          <p:cNvPicPr>
            <a:picLocks noChangeAspect="1"/>
          </p:cNvPicPr>
          <p:nvPr/>
        </p:nvPicPr>
        <p:blipFill>
          <a:blip r:embed="rId3"/>
          <a:srcRect t="1497" b="1497"/>
          <a:stretch>
            <a:fillRect/>
          </a:stretch>
        </p:blipFill>
        <p:spPr>
          <a:xfrm>
            <a:off x="1784574" y="1928218"/>
            <a:ext cx="8622792" cy="3324887"/>
          </a:xfrm>
          <a:prstGeom prst="rect">
            <a:avLst/>
          </a:prstGeom>
          <a:ln w="257175">
            <a:solidFill>
              <a:srgbClr val="3A488C"/>
            </a:solidFill>
            <a:miter lim="800000"/>
          </a:ln>
        </p:spPr>
      </p:pic>
      <p:sp>
        <p:nvSpPr>
          <p:cNvPr id="11" name="Google Shape;53;p1">
            <a:extLst>
              <a:ext uri="{FF2B5EF4-FFF2-40B4-BE49-F238E27FC236}">
                <a16:creationId xmlns:a16="http://schemas.microsoft.com/office/drawing/2014/main" id="{6AC3B391-01D3-A44C-B3C9-329B8DD09258}"/>
              </a:ext>
            </a:extLst>
          </p:cNvPr>
          <p:cNvSpPr txBox="1">
            <a:spLocks/>
          </p:cNvSpPr>
          <p:nvPr/>
        </p:nvSpPr>
        <p:spPr>
          <a:xfrm>
            <a:off x="217714" y="6427599"/>
            <a:ext cx="7301222" cy="261740"/>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3A488C"/>
              </a:buClr>
              <a:buSzPts val="2000"/>
              <a:buFont typeface="Arial"/>
              <a:buNone/>
              <a:defRPr sz="2000" b="1" i="0" u="none" strike="noStrike" cap="none">
                <a:solidFill>
                  <a:srgbClr val="3A488C"/>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accent1"/>
              </a:buClr>
              <a:buSzPts val="2400"/>
              <a:buFont typeface="Arial"/>
              <a:buChar char="•"/>
              <a:defRPr sz="2400" b="1"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accent1"/>
              </a:buClr>
              <a:buSzPts val="2000"/>
              <a:buFont typeface="Arial"/>
              <a:buChar char="•"/>
              <a:defRPr sz="2000" b="1"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accent1"/>
              </a:buClr>
              <a:buSzPts val="1800"/>
              <a:buFont typeface="Arial"/>
              <a:buChar char="•"/>
              <a:defRPr sz="1800" b="1"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accent1"/>
              </a:buClr>
              <a:buSzPts val="1800"/>
              <a:buFont typeface="Arial"/>
              <a:buChar char="•"/>
              <a:defRPr sz="1800" b="1"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ts val="3919"/>
              </a:lnSpc>
            </a:pPr>
            <a:r>
              <a:rPr lang="en-US" sz="1000" b="0" spc="196" dirty="0">
                <a:solidFill>
                  <a:srgbClr val="AE8441"/>
                </a:solidFill>
                <a:latin typeface="Roboto"/>
              </a:rPr>
              <a:t>UC DAVIS/ UC DAVIS HEALTH CENTER GEIT GROUP</a:t>
            </a:r>
          </a:p>
        </p:txBody>
      </p:sp>
      <p:sp>
        <p:nvSpPr>
          <p:cNvPr id="3" name="TextBox 2">
            <a:extLst>
              <a:ext uri="{FF2B5EF4-FFF2-40B4-BE49-F238E27FC236}">
                <a16:creationId xmlns:a16="http://schemas.microsoft.com/office/drawing/2014/main" id="{C631C0E5-057F-5748-9095-B3EB9B29EA99}"/>
              </a:ext>
            </a:extLst>
          </p:cNvPr>
          <p:cNvSpPr txBox="1"/>
          <p:nvPr/>
        </p:nvSpPr>
        <p:spPr>
          <a:xfrm>
            <a:off x="6771322" y="5537083"/>
            <a:ext cx="1088638" cy="307777"/>
          </a:xfrm>
          <a:prstGeom prst="rect">
            <a:avLst/>
          </a:prstGeom>
          <a:noFill/>
        </p:spPr>
        <p:txBody>
          <a:bodyPr wrap="square" rtlCol="0">
            <a:spAutoFit/>
          </a:bodyPr>
          <a:lstStyle/>
          <a:p>
            <a:r>
              <a:rPr lang="en-US" b="1" dirty="0">
                <a:solidFill>
                  <a:srgbClr val="DEA540"/>
                </a:solidFill>
                <a:latin typeface="Century Gothic" panose="020B0502020202020204" pitchFamily="34" charset="0"/>
              </a:rPr>
              <a:t>Funding</a:t>
            </a:r>
          </a:p>
        </p:txBody>
      </p:sp>
      <p:sp>
        <p:nvSpPr>
          <p:cNvPr id="7" name="TextBox 6">
            <a:extLst>
              <a:ext uri="{FF2B5EF4-FFF2-40B4-BE49-F238E27FC236}">
                <a16:creationId xmlns:a16="http://schemas.microsoft.com/office/drawing/2014/main" id="{F25DB92E-1874-9245-8B64-FE6A89D3B6B6}"/>
              </a:ext>
            </a:extLst>
          </p:cNvPr>
          <p:cNvSpPr txBox="1"/>
          <p:nvPr/>
        </p:nvSpPr>
        <p:spPr>
          <a:xfrm>
            <a:off x="3237271" y="5532573"/>
            <a:ext cx="3748548" cy="307777"/>
          </a:xfrm>
          <a:prstGeom prst="rect">
            <a:avLst/>
          </a:prstGeom>
          <a:noFill/>
        </p:spPr>
        <p:txBody>
          <a:bodyPr wrap="square" rtlCol="0">
            <a:spAutoFit/>
          </a:bodyPr>
          <a:lstStyle/>
          <a:p>
            <a:r>
              <a:rPr lang="en-US" b="1" dirty="0">
                <a:solidFill>
                  <a:srgbClr val="DEA540"/>
                </a:solidFill>
                <a:latin typeface="Century Gothic" panose="020B0502020202020204" pitchFamily="34" charset="0"/>
              </a:rPr>
              <a:t>Quantify Strategies That Are Working</a:t>
            </a:r>
          </a:p>
        </p:txBody>
      </p:sp>
      <p:sp>
        <p:nvSpPr>
          <p:cNvPr id="8" name="TextBox 7">
            <a:extLst>
              <a:ext uri="{FF2B5EF4-FFF2-40B4-BE49-F238E27FC236}">
                <a16:creationId xmlns:a16="http://schemas.microsoft.com/office/drawing/2014/main" id="{D3F9CEF2-DCE3-4449-8D43-460118DF6E28}"/>
              </a:ext>
            </a:extLst>
          </p:cNvPr>
          <p:cNvSpPr txBox="1"/>
          <p:nvPr/>
        </p:nvSpPr>
        <p:spPr>
          <a:xfrm>
            <a:off x="1521542" y="5532574"/>
            <a:ext cx="1715729" cy="307777"/>
          </a:xfrm>
          <a:prstGeom prst="rect">
            <a:avLst/>
          </a:prstGeom>
          <a:noFill/>
        </p:spPr>
        <p:txBody>
          <a:bodyPr wrap="square" rtlCol="0">
            <a:spAutoFit/>
          </a:bodyPr>
          <a:lstStyle/>
          <a:p>
            <a:r>
              <a:rPr lang="en-US" b="1" dirty="0">
                <a:solidFill>
                  <a:srgbClr val="DEA540"/>
                </a:solidFill>
                <a:latin typeface="Century Gothic" panose="020B0502020202020204" pitchFamily="34" charset="0"/>
              </a:rPr>
              <a:t>Revisit Charter</a:t>
            </a:r>
          </a:p>
        </p:txBody>
      </p:sp>
      <p:sp>
        <p:nvSpPr>
          <p:cNvPr id="9" name="TextBox 8">
            <a:extLst>
              <a:ext uri="{FF2B5EF4-FFF2-40B4-BE49-F238E27FC236}">
                <a16:creationId xmlns:a16="http://schemas.microsoft.com/office/drawing/2014/main" id="{D2352F97-8935-6E4F-B210-8F901E1B6BEE}"/>
              </a:ext>
            </a:extLst>
          </p:cNvPr>
          <p:cNvSpPr txBox="1"/>
          <p:nvPr/>
        </p:nvSpPr>
        <p:spPr>
          <a:xfrm>
            <a:off x="7933702" y="5532573"/>
            <a:ext cx="1088638" cy="307777"/>
          </a:xfrm>
          <a:prstGeom prst="rect">
            <a:avLst/>
          </a:prstGeom>
          <a:noFill/>
        </p:spPr>
        <p:txBody>
          <a:bodyPr wrap="square" rtlCol="0">
            <a:spAutoFit/>
          </a:bodyPr>
          <a:lstStyle/>
          <a:p>
            <a:r>
              <a:rPr lang="en-US" b="1" dirty="0">
                <a:solidFill>
                  <a:srgbClr val="DEA540"/>
                </a:solidFill>
                <a:latin typeface="Century Gothic" panose="020B0502020202020204" pitchFamily="34" charset="0"/>
              </a:rPr>
              <a:t>Website</a:t>
            </a:r>
          </a:p>
        </p:txBody>
      </p:sp>
      <p:sp>
        <p:nvSpPr>
          <p:cNvPr id="12" name="TextBox 11">
            <a:extLst>
              <a:ext uri="{FF2B5EF4-FFF2-40B4-BE49-F238E27FC236}">
                <a16:creationId xmlns:a16="http://schemas.microsoft.com/office/drawing/2014/main" id="{22154051-45E9-B349-9BCF-2FD90732A26D}"/>
              </a:ext>
            </a:extLst>
          </p:cNvPr>
          <p:cNvSpPr txBox="1"/>
          <p:nvPr/>
        </p:nvSpPr>
        <p:spPr>
          <a:xfrm>
            <a:off x="9199321" y="5532573"/>
            <a:ext cx="1398637" cy="307777"/>
          </a:xfrm>
          <a:prstGeom prst="rect">
            <a:avLst/>
          </a:prstGeom>
          <a:noFill/>
        </p:spPr>
        <p:txBody>
          <a:bodyPr wrap="square" rtlCol="0">
            <a:spAutoFit/>
          </a:bodyPr>
          <a:lstStyle/>
          <a:p>
            <a:r>
              <a:rPr lang="en-US" b="1" dirty="0">
                <a:solidFill>
                  <a:srgbClr val="DEA540"/>
                </a:solidFill>
                <a:latin typeface="Century Gothic" panose="020B0502020202020204" pitchFamily="34" charset="0"/>
              </a:rPr>
              <a:t>Collaborate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image of holding hands. ">
            <a:extLst>
              <a:ext uri="{FF2B5EF4-FFF2-40B4-BE49-F238E27FC236}">
                <a16:creationId xmlns:a16="http://schemas.microsoft.com/office/drawing/2014/main" id="{E7D73320-80F8-D844-9BEE-37F74FAF71A6}"/>
              </a:ext>
            </a:extLst>
          </p:cNvPr>
          <p:cNvPicPr>
            <a:picLocks noChangeAspect="1"/>
          </p:cNvPicPr>
          <p:nvPr/>
        </p:nvPicPr>
        <p:blipFill>
          <a:blip r:embed="rId3">
            <a:alphaModFix amt="16000"/>
          </a:blip>
          <a:srcRect/>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ACDCC70-BB97-E34F-81A8-353AC5E4FFAB}"/>
              </a:ext>
            </a:extLst>
          </p:cNvPr>
          <p:cNvSpPr txBox="1"/>
          <p:nvPr/>
        </p:nvSpPr>
        <p:spPr>
          <a:xfrm>
            <a:off x="1469136" y="2027426"/>
            <a:ext cx="9253728" cy="3046988"/>
          </a:xfrm>
          <a:prstGeom prst="rect">
            <a:avLst/>
          </a:prstGeom>
          <a:noFill/>
        </p:spPr>
        <p:txBody>
          <a:bodyPr wrap="square" rtlCol="0">
            <a:spAutoFit/>
          </a:bodyPr>
          <a:lstStyle/>
          <a:p>
            <a:pPr algn="ctr"/>
            <a:r>
              <a:rPr lang="en-US" sz="4800" dirty="0">
                <a:solidFill>
                  <a:srgbClr val="3A488C"/>
                </a:solidFill>
                <a:latin typeface="Century Gothic" panose="020B0502020202020204" pitchFamily="34" charset="0"/>
              </a:rPr>
              <a:t>“</a:t>
            </a:r>
            <a:r>
              <a:rPr lang="en-US" sz="4800" b="1" dirty="0">
                <a:solidFill>
                  <a:srgbClr val="3A488C"/>
                </a:solidFill>
                <a:latin typeface="Century Gothic" panose="020B0502020202020204" pitchFamily="34" charset="0"/>
              </a:rPr>
              <a:t>Alone we can do so little;</a:t>
            </a:r>
          </a:p>
          <a:p>
            <a:pPr algn="ctr"/>
            <a:r>
              <a:rPr lang="en-US" sz="4800" b="1" dirty="0">
                <a:solidFill>
                  <a:srgbClr val="3A488C"/>
                </a:solidFill>
                <a:latin typeface="Century Gothic" panose="020B0502020202020204" pitchFamily="34" charset="0"/>
              </a:rPr>
              <a:t>Together we can do so much. </a:t>
            </a:r>
          </a:p>
          <a:p>
            <a:pPr algn="ctr"/>
            <a:endParaRPr lang="en-US" sz="4800" dirty="0">
              <a:solidFill>
                <a:srgbClr val="304297"/>
              </a:solidFill>
              <a:latin typeface="Century Gothic" panose="020B0502020202020204" pitchFamily="34" charset="0"/>
            </a:endParaRPr>
          </a:p>
          <a:p>
            <a:pPr algn="ctr"/>
            <a:r>
              <a:rPr lang="en-US" sz="4800" dirty="0">
                <a:solidFill>
                  <a:schemeClr val="bg1"/>
                </a:solidFill>
                <a:latin typeface="Century Gothic" panose="020B0502020202020204" pitchFamily="34" charset="0"/>
              </a:rPr>
              <a:t>-Helen Keller</a:t>
            </a:r>
          </a:p>
        </p:txBody>
      </p:sp>
      <p:sp>
        <p:nvSpPr>
          <p:cNvPr id="7" name="Title 6" hidden="1">
            <a:extLst>
              <a:ext uri="{FF2B5EF4-FFF2-40B4-BE49-F238E27FC236}">
                <a16:creationId xmlns:a16="http://schemas.microsoft.com/office/drawing/2014/main" id="{54B08A33-B725-EC47-8C87-68682BA0DB67}"/>
              </a:ext>
            </a:extLst>
          </p:cNvPr>
          <p:cNvSpPr>
            <a:spLocks noGrp="1"/>
          </p:cNvSpPr>
          <p:nvPr>
            <p:ph type="title"/>
          </p:nvPr>
        </p:nvSpPr>
        <p:spPr/>
        <p:txBody>
          <a:bodyPr/>
          <a:lstStyle/>
          <a:p>
            <a:r>
              <a:rPr lang="en-US" dirty="0"/>
              <a:t>QUOTE</a:t>
            </a:r>
          </a:p>
        </p:txBody>
      </p:sp>
      <p:sp>
        <p:nvSpPr>
          <p:cNvPr id="6" name="TextBox 5">
            <a:extLst>
              <a:ext uri="{FF2B5EF4-FFF2-40B4-BE49-F238E27FC236}">
                <a16:creationId xmlns:a16="http://schemas.microsoft.com/office/drawing/2014/main" id="{A6048041-712B-F141-AE13-906A56810450}"/>
              </a:ext>
              <a:ext uri="{C183D7F6-B498-43B3-948B-1728B52AA6E4}">
                <adec:decorative xmlns:adec="http://schemas.microsoft.com/office/drawing/2017/decorative" val="1"/>
              </a:ext>
            </a:extLst>
          </p:cNvPr>
          <p:cNvSpPr txBox="1"/>
          <p:nvPr/>
        </p:nvSpPr>
        <p:spPr>
          <a:xfrm>
            <a:off x="201384" y="6463949"/>
            <a:ext cx="486592" cy="304800"/>
          </a:xfrm>
          <a:prstGeom prst="rect">
            <a:avLst/>
          </a:prstGeom>
          <a:solidFill>
            <a:srgbClr val="DEA540"/>
          </a:solidFill>
        </p:spPr>
        <p:txBody>
          <a:bodyPr wrap="square" rtlCol="0">
            <a:spAutoFit/>
          </a:bodyPr>
          <a:lstStyle/>
          <a:p>
            <a:endParaRPr lang="en-US" dirty="0"/>
          </a:p>
        </p:txBody>
      </p:sp>
      <p:pic>
        <p:nvPicPr>
          <p:cNvPr id="8" name="Picture 7" descr="Background image of holding hands. ">
            <a:extLst>
              <a:ext uri="{FF2B5EF4-FFF2-40B4-BE49-F238E27FC236}">
                <a16:creationId xmlns:a16="http://schemas.microsoft.com/office/drawing/2014/main" id="{BE3920F9-FC93-4C45-8F9E-84767AD817EA}"/>
              </a:ext>
            </a:extLst>
          </p:cNvPr>
          <p:cNvPicPr>
            <a:picLocks noChangeAspect="1"/>
          </p:cNvPicPr>
          <p:nvPr/>
        </p:nvPicPr>
        <p:blipFill>
          <a:blip r:embed="rId3">
            <a:alphaModFix amt="16000"/>
          </a:blip>
          <a:srcRect/>
          <a:stretch>
            <a:fillRect/>
          </a:stretch>
        </p:blipFill>
        <p:spPr>
          <a:xfrm>
            <a:off x="0" y="0"/>
            <a:ext cx="12192000" cy="6858000"/>
          </a:xfrm>
          <a:prstGeom prst="rect">
            <a:avLst/>
          </a:prstGeom>
        </p:spPr>
      </p:pic>
      <p:sp>
        <p:nvSpPr>
          <p:cNvPr id="9" name="Google Shape;53;p1">
            <a:extLst>
              <a:ext uri="{FF2B5EF4-FFF2-40B4-BE49-F238E27FC236}">
                <a16:creationId xmlns:a16="http://schemas.microsoft.com/office/drawing/2014/main" id="{0483CFAF-D9E0-824D-9BA4-DEEB26A8A8CE}"/>
              </a:ext>
            </a:extLst>
          </p:cNvPr>
          <p:cNvSpPr txBox="1">
            <a:spLocks/>
          </p:cNvSpPr>
          <p:nvPr/>
        </p:nvSpPr>
        <p:spPr>
          <a:xfrm>
            <a:off x="444680" y="6248619"/>
            <a:ext cx="7301222" cy="25215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3A488C"/>
              </a:buClr>
              <a:buSzPts val="2000"/>
              <a:buFont typeface="Arial"/>
              <a:buNone/>
              <a:defRPr sz="2000" b="1" i="0" u="none" strike="noStrike" cap="none">
                <a:solidFill>
                  <a:srgbClr val="3A488C"/>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accent1"/>
              </a:buClr>
              <a:buSzPts val="2400"/>
              <a:buFont typeface="Arial"/>
              <a:buChar char="•"/>
              <a:defRPr sz="2400" b="1"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accent1"/>
              </a:buClr>
              <a:buSzPts val="2000"/>
              <a:buFont typeface="Arial"/>
              <a:buChar char="•"/>
              <a:defRPr sz="2000" b="1"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accent1"/>
              </a:buClr>
              <a:buSzPts val="1800"/>
              <a:buFont typeface="Arial"/>
              <a:buChar char="•"/>
              <a:defRPr sz="1800" b="1"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accent1"/>
              </a:buClr>
              <a:buSzPts val="1800"/>
              <a:buFont typeface="Arial"/>
              <a:buChar char="•"/>
              <a:defRPr sz="1800" b="1"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ts val="3919"/>
              </a:lnSpc>
            </a:pPr>
            <a:r>
              <a:rPr lang="en-US" sz="1000" b="0" spc="196" dirty="0">
                <a:solidFill>
                  <a:schemeClr val="tx2">
                    <a:lumMod val="50000"/>
                  </a:schemeClr>
                </a:solidFill>
                <a:latin typeface="Roboto"/>
              </a:rPr>
              <a:t>UC DAVIS/ UC DAVIS HEALTH CENTER GEIT GROUP</a:t>
            </a:r>
          </a:p>
        </p:txBody>
      </p:sp>
    </p:spTree>
    <p:extLst>
      <p:ext uri="{BB962C8B-B14F-4D97-AF65-F5344CB8AC3E}">
        <p14:creationId xmlns:p14="http://schemas.microsoft.com/office/powerpoint/2010/main" val="2520841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 name="Title 1">
            <a:extLst>
              <a:ext uri="{FF2B5EF4-FFF2-40B4-BE49-F238E27FC236}">
                <a16:creationId xmlns:a16="http://schemas.microsoft.com/office/drawing/2014/main" id="{17485239-816C-D248-8864-2C1F41CAE1F7}"/>
              </a:ext>
            </a:extLst>
          </p:cNvPr>
          <p:cNvSpPr>
            <a:spLocks noGrp="1"/>
          </p:cNvSpPr>
          <p:nvPr>
            <p:ph type="ctrTitle"/>
          </p:nvPr>
        </p:nvSpPr>
        <p:spPr>
          <a:xfrm>
            <a:off x="461249" y="200458"/>
            <a:ext cx="11269500" cy="922500"/>
          </a:xfrm>
        </p:spPr>
        <p:txBody>
          <a:bodyPr/>
          <a:lstStyle/>
          <a:p>
            <a:pPr algn="ctr"/>
            <a:r>
              <a:rPr lang="en-US" dirty="0"/>
              <a:t>Any Questions</a:t>
            </a:r>
          </a:p>
        </p:txBody>
      </p:sp>
      <p:sp>
        <p:nvSpPr>
          <p:cNvPr id="10" name="Google Shape;53;p1">
            <a:extLst>
              <a:ext uri="{FF2B5EF4-FFF2-40B4-BE49-F238E27FC236}">
                <a16:creationId xmlns:a16="http://schemas.microsoft.com/office/drawing/2014/main" id="{E9B4EAAA-C9D9-3545-A1DB-66B0F7D6A984}"/>
              </a:ext>
            </a:extLst>
          </p:cNvPr>
          <p:cNvSpPr txBox="1">
            <a:spLocks/>
          </p:cNvSpPr>
          <p:nvPr/>
        </p:nvSpPr>
        <p:spPr>
          <a:xfrm>
            <a:off x="158976" y="6125219"/>
            <a:ext cx="5873016" cy="53232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1000"/>
              <a:buFont typeface="Arial"/>
              <a:buNone/>
              <a:defRPr sz="1000" b="1" i="0" u="none" strike="noStrike" cap="none">
                <a:solidFill>
                  <a:schemeClr val="lt1"/>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chemeClr val="accent1"/>
              </a:buClr>
              <a:buSzPts val="2400"/>
              <a:buFont typeface="Arial"/>
              <a:buNone/>
              <a:defRPr sz="2400" b="1" i="0" u="none" strike="noStrike" cap="none">
                <a:solidFill>
                  <a:schemeClr val="lt1"/>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chemeClr val="accent1"/>
              </a:buClr>
              <a:buSzPts val="2000"/>
              <a:buFont typeface="Arial"/>
              <a:buNone/>
              <a:defRPr sz="2000" b="1" i="0" u="none" strike="noStrike" cap="none">
                <a:solidFill>
                  <a:schemeClr val="lt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accent1"/>
              </a:buClr>
              <a:buSzPts val="1800"/>
              <a:buFont typeface="Arial"/>
              <a:buNone/>
              <a:defRPr sz="1800" b="1" i="0" u="none" strike="noStrike" cap="none">
                <a:solidFill>
                  <a:schemeClr val="lt1"/>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chemeClr val="accent1"/>
              </a:buClr>
              <a:buSzPts val="1800"/>
              <a:buFont typeface="Arial"/>
              <a:buNone/>
              <a:defRPr sz="1800" b="1" i="0" u="none" strike="noStrike" cap="none">
                <a:solidFill>
                  <a:schemeClr val="lt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ts val="3919"/>
              </a:lnSpc>
            </a:pPr>
            <a:r>
              <a:rPr lang="en-US" b="0" spc="196" dirty="0">
                <a:solidFill>
                  <a:srgbClr val="AE8441"/>
                </a:solidFill>
                <a:latin typeface="Roboto"/>
              </a:rPr>
              <a:t>UC DAVIS/ UC DAVIS HEALTH CENTER GEIT GROUP</a:t>
            </a:r>
          </a:p>
        </p:txBody>
      </p:sp>
      <p:pic>
        <p:nvPicPr>
          <p:cNvPr id="12" name="Picture 11" descr="Stock image of island with a big green question mark. ">
            <a:extLst>
              <a:ext uri="{FF2B5EF4-FFF2-40B4-BE49-F238E27FC236}">
                <a16:creationId xmlns:a16="http://schemas.microsoft.com/office/drawing/2014/main" id="{9A77D64B-A852-6D4D-B373-CC093D212AFD}"/>
              </a:ext>
            </a:extLst>
          </p:cNvPr>
          <p:cNvPicPr>
            <a:picLocks noChangeAspect="1"/>
          </p:cNvPicPr>
          <p:nvPr/>
        </p:nvPicPr>
        <p:blipFill>
          <a:blip r:embed="rId3"/>
          <a:stretch>
            <a:fillRect/>
          </a:stretch>
        </p:blipFill>
        <p:spPr>
          <a:xfrm>
            <a:off x="2069083" y="1431607"/>
            <a:ext cx="8053833" cy="453028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09BA3-F8C2-C846-A8AF-BC8741CF25AD}"/>
              </a:ext>
            </a:extLst>
          </p:cNvPr>
          <p:cNvSpPr>
            <a:spLocks noGrp="1"/>
          </p:cNvSpPr>
          <p:nvPr>
            <p:ph type="title"/>
          </p:nvPr>
        </p:nvSpPr>
        <p:spPr/>
        <p:txBody>
          <a:bodyPr/>
          <a:lstStyle/>
          <a:p>
            <a:pPr algn="ctr"/>
            <a:r>
              <a:rPr lang="en-US" sz="3200" dirty="0"/>
              <a:t>Contact Us</a:t>
            </a:r>
          </a:p>
        </p:txBody>
      </p:sp>
      <p:sp>
        <p:nvSpPr>
          <p:cNvPr id="3" name="Text Placeholder 2">
            <a:extLst>
              <a:ext uri="{FF2B5EF4-FFF2-40B4-BE49-F238E27FC236}">
                <a16:creationId xmlns:a16="http://schemas.microsoft.com/office/drawing/2014/main" id="{1D6D01CF-8261-5A41-BD0F-6FDE489F6E40}"/>
              </a:ext>
            </a:extLst>
          </p:cNvPr>
          <p:cNvSpPr>
            <a:spLocks noGrp="1"/>
          </p:cNvSpPr>
          <p:nvPr>
            <p:ph type="body" idx="1"/>
          </p:nvPr>
        </p:nvSpPr>
        <p:spPr>
          <a:xfrm>
            <a:off x="765420" y="1404284"/>
            <a:ext cx="10661100" cy="4170104"/>
          </a:xfrm>
        </p:spPr>
        <p:txBody>
          <a:bodyPr/>
          <a:lstStyle/>
          <a:p>
            <a:pPr algn="ctr">
              <a:lnSpc>
                <a:spcPct val="100000"/>
              </a:lnSpc>
            </a:pPr>
            <a:endParaRPr lang="en-US" spc="256" dirty="0">
              <a:solidFill>
                <a:srgbClr val="113C61"/>
              </a:solidFill>
              <a:latin typeface="Century Gothic" panose="020B0502020202020204" pitchFamily="34" charset="0"/>
            </a:endParaRPr>
          </a:p>
          <a:p>
            <a:r>
              <a:rPr lang="en-US" dirty="0"/>
              <a:t>				 </a:t>
            </a:r>
            <a:r>
              <a:rPr lang="en-US" b="1" dirty="0"/>
              <a:t>Emily </a:t>
            </a:r>
            <a:r>
              <a:rPr lang="en-US" b="1" dirty="0" err="1"/>
              <a:t>Marwedel</a:t>
            </a:r>
            <a:r>
              <a:rPr lang="en-US" b="1" dirty="0"/>
              <a:t>- </a:t>
            </a:r>
            <a:r>
              <a:rPr lang="en-US" dirty="0" err="1"/>
              <a:t>eamarwedel@ucdavis.edu</a:t>
            </a:r>
            <a:endParaRPr lang="en-US" dirty="0"/>
          </a:p>
          <a:p>
            <a:endParaRPr lang="en-US" dirty="0"/>
          </a:p>
          <a:p>
            <a:r>
              <a:rPr lang="en-US" dirty="0"/>
              <a:t>				 </a:t>
            </a:r>
            <a:r>
              <a:rPr lang="en-US" b="1" dirty="0"/>
              <a:t>Leslie Olsen- </a:t>
            </a:r>
            <a:r>
              <a:rPr lang="en-US" dirty="0" err="1"/>
              <a:t>leolsen@ucdavis.edu</a:t>
            </a:r>
            <a:endParaRPr lang="en-US" dirty="0"/>
          </a:p>
          <a:p>
            <a:r>
              <a:rPr lang="en-US" dirty="0"/>
              <a:t>				</a:t>
            </a:r>
          </a:p>
          <a:p>
            <a:r>
              <a:rPr lang="en-US" dirty="0"/>
              <a:t>                               </a:t>
            </a:r>
            <a:r>
              <a:rPr lang="en-US" b="1" dirty="0"/>
              <a:t>Barbara Stanton- </a:t>
            </a:r>
            <a:r>
              <a:rPr lang="en-US" dirty="0" err="1"/>
              <a:t>bastanton@ucdavis.edu</a:t>
            </a:r>
            <a:endParaRPr lang="en-US" dirty="0"/>
          </a:p>
          <a:p>
            <a:endParaRPr lang="en-US" dirty="0"/>
          </a:p>
          <a:p>
            <a:r>
              <a:rPr lang="en-US" dirty="0"/>
              <a:t>				</a:t>
            </a:r>
          </a:p>
          <a:p>
            <a:endParaRPr lang="en-US" dirty="0"/>
          </a:p>
        </p:txBody>
      </p:sp>
      <p:pic>
        <p:nvPicPr>
          <p:cNvPr id="4" name="Picture 3">
            <a:extLst>
              <a:ext uri="{FF2B5EF4-FFF2-40B4-BE49-F238E27FC236}">
                <a16:creationId xmlns:a16="http://schemas.microsoft.com/office/drawing/2014/main" id="{817D45DE-3C54-C24E-97B0-6CC23137E02F}"/>
              </a:ext>
              <a:ext uri="{C183D7F6-B498-43B3-948B-1728B52AA6E4}">
                <adec:decorative xmlns:adec="http://schemas.microsoft.com/office/drawing/2017/decorative" val="1"/>
              </a:ext>
            </a:extLst>
          </p:cNvPr>
          <p:cNvPicPr>
            <a:picLocks noChangeAspect="1"/>
          </p:cNvPicPr>
          <p:nvPr/>
        </p:nvPicPr>
        <p:blipFill>
          <a:blip r:embed="rId3">
            <a:alphaModFix amt="50000"/>
          </a:blip>
          <a:srcRect/>
          <a:stretch>
            <a:fillRect/>
          </a:stretch>
        </p:blipFill>
        <p:spPr>
          <a:xfrm>
            <a:off x="-2680169" y="866910"/>
            <a:ext cx="5360338" cy="5306735"/>
          </a:xfrm>
          <a:prstGeom prst="rect">
            <a:avLst/>
          </a:prstGeom>
        </p:spPr>
      </p:pic>
      <p:sp>
        <p:nvSpPr>
          <p:cNvPr id="6" name="Google Shape;53;p1">
            <a:extLst>
              <a:ext uri="{FF2B5EF4-FFF2-40B4-BE49-F238E27FC236}">
                <a16:creationId xmlns:a16="http://schemas.microsoft.com/office/drawing/2014/main" id="{63F2F05D-E022-D74F-BA42-0FEF6251130F}"/>
              </a:ext>
            </a:extLst>
          </p:cNvPr>
          <p:cNvSpPr txBox="1">
            <a:spLocks/>
          </p:cNvSpPr>
          <p:nvPr/>
        </p:nvSpPr>
        <p:spPr>
          <a:xfrm>
            <a:off x="170256" y="6388581"/>
            <a:ext cx="7301222" cy="261740"/>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3A488C"/>
              </a:buClr>
              <a:buSzPts val="2000"/>
              <a:buFont typeface="Arial"/>
              <a:buNone/>
              <a:defRPr sz="2000" b="1" i="0" u="none" strike="noStrike" cap="none">
                <a:solidFill>
                  <a:srgbClr val="3A488C"/>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accent1"/>
              </a:buClr>
              <a:buSzPts val="2400"/>
              <a:buFont typeface="Arial"/>
              <a:buChar char="•"/>
              <a:defRPr sz="2400" b="1"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accent1"/>
              </a:buClr>
              <a:buSzPts val="2000"/>
              <a:buFont typeface="Arial"/>
              <a:buChar char="•"/>
              <a:defRPr sz="2000" b="1"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accent1"/>
              </a:buClr>
              <a:buSzPts val="1800"/>
              <a:buFont typeface="Arial"/>
              <a:buChar char="•"/>
              <a:defRPr sz="1800" b="1"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accent1"/>
              </a:buClr>
              <a:buSzPts val="1800"/>
              <a:buFont typeface="Arial"/>
              <a:buChar char="•"/>
              <a:defRPr sz="1800" b="1"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ts val="3919"/>
              </a:lnSpc>
            </a:pPr>
            <a:r>
              <a:rPr lang="en-US" sz="1000" b="0" spc="196" dirty="0">
                <a:solidFill>
                  <a:srgbClr val="AE8441"/>
                </a:solidFill>
                <a:latin typeface="Roboto"/>
              </a:rPr>
              <a:t>UC DAVIS/ UC DAVIS HEALTH CENTER GEIT GROUP</a:t>
            </a:r>
          </a:p>
        </p:txBody>
      </p:sp>
    </p:spTree>
    <p:extLst>
      <p:ext uri="{BB962C8B-B14F-4D97-AF65-F5344CB8AC3E}">
        <p14:creationId xmlns:p14="http://schemas.microsoft.com/office/powerpoint/2010/main" val="3319674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 name="Google Shape;53;p1">
            <a:extLst>
              <a:ext uri="{FF2B5EF4-FFF2-40B4-BE49-F238E27FC236}">
                <a16:creationId xmlns:a16="http://schemas.microsoft.com/office/drawing/2014/main" id="{5E4D9C75-FA70-4048-B916-DAFA861E2518}"/>
              </a:ext>
            </a:extLst>
          </p:cNvPr>
          <p:cNvSpPr txBox="1">
            <a:spLocks/>
          </p:cNvSpPr>
          <p:nvPr/>
        </p:nvSpPr>
        <p:spPr>
          <a:xfrm>
            <a:off x="158976" y="6125219"/>
            <a:ext cx="5873016" cy="53232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1000"/>
              <a:buFont typeface="Arial"/>
              <a:buNone/>
              <a:defRPr sz="1000" b="1" i="0" u="none" strike="noStrike" cap="none">
                <a:solidFill>
                  <a:schemeClr val="lt1"/>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chemeClr val="accent1"/>
              </a:buClr>
              <a:buSzPts val="2400"/>
              <a:buFont typeface="Arial"/>
              <a:buNone/>
              <a:defRPr sz="2400" b="1" i="0" u="none" strike="noStrike" cap="none">
                <a:solidFill>
                  <a:schemeClr val="lt1"/>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chemeClr val="accent1"/>
              </a:buClr>
              <a:buSzPts val="2000"/>
              <a:buFont typeface="Arial"/>
              <a:buNone/>
              <a:defRPr sz="2000" b="1" i="0" u="none" strike="noStrike" cap="none">
                <a:solidFill>
                  <a:schemeClr val="lt1"/>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chemeClr val="accent1"/>
              </a:buClr>
              <a:buSzPts val="1800"/>
              <a:buFont typeface="Arial"/>
              <a:buNone/>
              <a:defRPr sz="1800" b="1" i="0" u="none" strike="noStrike" cap="none">
                <a:solidFill>
                  <a:schemeClr val="lt1"/>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chemeClr val="accent1"/>
              </a:buClr>
              <a:buSzPts val="1800"/>
              <a:buFont typeface="Arial"/>
              <a:buNone/>
              <a:defRPr sz="1800" b="1" i="0" u="none" strike="noStrike" cap="none">
                <a:solidFill>
                  <a:schemeClr val="lt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ts val="3919"/>
              </a:lnSpc>
            </a:pPr>
            <a:r>
              <a:rPr lang="en-US" b="0" spc="196" dirty="0">
                <a:solidFill>
                  <a:srgbClr val="AE8441"/>
                </a:solidFill>
                <a:latin typeface="Roboto"/>
              </a:rPr>
              <a:t>UC DAVIS/ UC DAVIS HEALTH CENTER GEIT GROUP</a:t>
            </a:r>
          </a:p>
        </p:txBody>
      </p:sp>
    </p:spTree>
    <p:extLst>
      <p:ext uri="{BB962C8B-B14F-4D97-AF65-F5344CB8AC3E}">
        <p14:creationId xmlns:p14="http://schemas.microsoft.com/office/powerpoint/2010/main" val="3035856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1"/>
          <p:cNvSpPr txBox="1">
            <a:spLocks noGrp="1"/>
          </p:cNvSpPr>
          <p:nvPr>
            <p:ph type="ctrTitle"/>
          </p:nvPr>
        </p:nvSpPr>
        <p:spPr>
          <a:xfrm>
            <a:off x="5167987" y="414558"/>
            <a:ext cx="4105656" cy="522154"/>
          </a:xfrm>
          <a:prstGeom prst="rect">
            <a:avLst/>
          </a:prstGeom>
          <a:noFill/>
          <a:ln>
            <a:noFill/>
          </a:ln>
        </p:spPr>
        <p:txBody>
          <a:bodyPr spcFirstLastPara="1" wrap="square" lIns="91425" tIns="45700" rIns="91425" bIns="45700" anchor="b" anchorCtr="0">
            <a:noAutofit/>
          </a:bodyPr>
          <a:lstStyle/>
          <a:p>
            <a:pPr>
              <a:lnSpc>
                <a:spcPts val="5040"/>
              </a:lnSpc>
            </a:pPr>
            <a:r>
              <a:rPr lang="en-US" spc="288" dirty="0">
                <a:solidFill>
                  <a:schemeClr val="tx2">
                    <a:lumMod val="60000"/>
                    <a:lumOff val="40000"/>
                  </a:schemeClr>
                </a:solidFill>
                <a:latin typeface="Century Gothic" panose="020B0502020202020204" pitchFamily="34" charset="0"/>
              </a:rPr>
              <a:t>TRIVIA TIME</a:t>
            </a:r>
          </a:p>
        </p:txBody>
      </p:sp>
      <p:sp>
        <p:nvSpPr>
          <p:cNvPr id="51" name="Google Shape;51;p1"/>
          <p:cNvSpPr txBox="1">
            <a:spLocks noGrp="1"/>
          </p:cNvSpPr>
          <p:nvPr>
            <p:ph type="subTitle" idx="1"/>
          </p:nvPr>
        </p:nvSpPr>
        <p:spPr>
          <a:xfrm>
            <a:off x="2770747" y="1638605"/>
            <a:ext cx="8900136" cy="454147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accent1"/>
              </a:buClr>
              <a:buSzPts val="2800"/>
            </a:pPr>
            <a:endParaRPr lang="en-US" b="0" i="0" u="none" strike="noStrike" cap="none" dirty="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accent1"/>
              </a:buClr>
              <a:buSzPts val="2800"/>
            </a:pPr>
            <a:r>
              <a:rPr lang="en-US" b="0" i="0" u="none" strike="noStrike" cap="none" dirty="0">
                <a:solidFill>
                  <a:schemeClr val="lt1"/>
                </a:solidFill>
                <a:latin typeface="Century Gothic"/>
                <a:ea typeface="Century Gothic"/>
                <a:cs typeface="Century Gothic"/>
                <a:sym typeface="Century Gothic"/>
              </a:rPr>
              <a:t>At UC Davis, according to the Budget &amp; Institutional Analysis Group at UCD, </a:t>
            </a:r>
            <a:endParaRPr lang="en-US" dirty="0"/>
          </a:p>
          <a:p>
            <a:pPr marL="0" marR="0" lvl="0" indent="0" algn="ctr" rtl="0">
              <a:lnSpc>
                <a:spcPct val="90000"/>
              </a:lnSpc>
              <a:spcBef>
                <a:spcPts val="0"/>
              </a:spcBef>
              <a:spcAft>
                <a:spcPts val="0"/>
              </a:spcAft>
              <a:buClr>
                <a:schemeClr val="accent1"/>
              </a:buClr>
              <a:buSzPts val="2800"/>
            </a:pPr>
            <a:r>
              <a:rPr lang="en-US" dirty="0"/>
              <a:t>what percentage of IT FTE are female? </a:t>
            </a:r>
          </a:p>
          <a:p>
            <a:pPr marL="0" marR="0" lvl="0" indent="0" algn="ctr" rtl="0">
              <a:lnSpc>
                <a:spcPct val="90000"/>
              </a:lnSpc>
              <a:spcBef>
                <a:spcPts val="0"/>
              </a:spcBef>
              <a:spcAft>
                <a:spcPts val="0"/>
              </a:spcAft>
              <a:buClr>
                <a:schemeClr val="accent1"/>
              </a:buClr>
              <a:buSzPts val="2800"/>
            </a:pPr>
            <a:endParaRPr lang="en-US" dirty="0"/>
          </a:p>
          <a:p>
            <a:pPr marL="0" marR="0" lvl="0" indent="0" algn="ctr" rtl="0">
              <a:lnSpc>
                <a:spcPct val="90000"/>
              </a:lnSpc>
              <a:spcBef>
                <a:spcPts val="0"/>
              </a:spcBef>
              <a:spcAft>
                <a:spcPts val="0"/>
              </a:spcAft>
              <a:buClr>
                <a:schemeClr val="accent1"/>
              </a:buClr>
              <a:buSzPts val="2800"/>
            </a:pPr>
            <a:r>
              <a:rPr lang="en-US" b="0" i="0" u="none" strike="noStrike" cap="none" dirty="0">
                <a:solidFill>
                  <a:schemeClr val="tx2">
                    <a:lumMod val="60000"/>
                    <a:lumOff val="40000"/>
                  </a:schemeClr>
                </a:solidFill>
                <a:latin typeface="Century Gothic"/>
                <a:ea typeface="Century Gothic"/>
                <a:cs typeface="Century Gothic"/>
                <a:sym typeface="Century Gothic"/>
              </a:rPr>
              <a:t>62% of UCD FTE are women, </a:t>
            </a:r>
          </a:p>
          <a:p>
            <a:pPr marL="0" marR="0" lvl="0" indent="0" algn="ctr" rtl="0">
              <a:lnSpc>
                <a:spcPct val="90000"/>
              </a:lnSpc>
              <a:spcBef>
                <a:spcPts val="0"/>
              </a:spcBef>
              <a:spcAft>
                <a:spcPts val="0"/>
              </a:spcAft>
              <a:buClr>
                <a:schemeClr val="accent1"/>
              </a:buClr>
              <a:buSzPts val="2800"/>
            </a:pPr>
            <a:endParaRPr lang="en-US" b="0" i="0" u="none" strike="noStrike" cap="none" dirty="0">
              <a:solidFill>
                <a:schemeClr val="tx2">
                  <a:lumMod val="60000"/>
                  <a:lumOff val="40000"/>
                </a:schemeClr>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accent1"/>
              </a:buClr>
              <a:buSzPts val="2800"/>
            </a:pPr>
            <a:r>
              <a:rPr lang="en-US" b="0" i="0" u="none" strike="noStrike" cap="none" dirty="0">
                <a:solidFill>
                  <a:schemeClr val="tx2">
                    <a:lumMod val="60000"/>
                    <a:lumOff val="40000"/>
                  </a:schemeClr>
                </a:solidFill>
                <a:latin typeface="Century Gothic"/>
                <a:ea typeface="Century Gothic"/>
                <a:cs typeface="Century Gothic"/>
                <a:sym typeface="Century Gothic"/>
              </a:rPr>
              <a:t>but only 30% of IT </a:t>
            </a:r>
            <a:r>
              <a:rPr lang="en-US" dirty="0">
                <a:solidFill>
                  <a:schemeClr val="tx2">
                    <a:lumMod val="60000"/>
                    <a:lumOff val="40000"/>
                  </a:schemeClr>
                </a:solidFill>
              </a:rPr>
              <a:t>FTE are female</a:t>
            </a:r>
          </a:p>
          <a:p>
            <a:pPr marL="0" marR="0" lvl="0" indent="0" algn="ctr" rtl="0">
              <a:lnSpc>
                <a:spcPct val="90000"/>
              </a:lnSpc>
              <a:spcBef>
                <a:spcPts val="0"/>
              </a:spcBef>
              <a:spcAft>
                <a:spcPts val="0"/>
              </a:spcAft>
              <a:buClr>
                <a:schemeClr val="accent1"/>
              </a:buClr>
              <a:buSzPts val="2800"/>
            </a:pPr>
            <a:endParaRPr lang="en-US" b="0" i="0" u="none" strike="noStrike" cap="none" dirty="0">
              <a:solidFill>
                <a:schemeClr val="tx2">
                  <a:lumMod val="60000"/>
                  <a:lumOff val="40000"/>
                </a:schemeClr>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chemeClr val="accent1"/>
              </a:buClr>
              <a:buSzPts val="2800"/>
            </a:pPr>
            <a:endParaRPr lang="en-US" sz="2400" b="0" i="0" u="none" strike="noStrike" cap="none" dirty="0">
              <a:solidFill>
                <a:schemeClr val="lt1"/>
              </a:solidFill>
              <a:latin typeface="Century Gothic"/>
              <a:ea typeface="Century Gothic"/>
              <a:cs typeface="Century Gothic"/>
              <a:sym typeface="Century Gothic"/>
            </a:endParaRPr>
          </a:p>
        </p:txBody>
      </p:sp>
      <p:sp>
        <p:nvSpPr>
          <p:cNvPr id="53" name="Google Shape;53;p1"/>
          <p:cNvSpPr txBox="1">
            <a:spLocks noGrp="1"/>
          </p:cNvSpPr>
          <p:nvPr>
            <p:ph type="body" idx="3"/>
          </p:nvPr>
        </p:nvSpPr>
        <p:spPr>
          <a:xfrm>
            <a:off x="222984" y="6180083"/>
            <a:ext cx="5873016" cy="532323"/>
          </a:xfrm>
          <a:prstGeom prst="rect">
            <a:avLst/>
          </a:prstGeom>
          <a:noFill/>
          <a:ln>
            <a:noFill/>
          </a:ln>
        </p:spPr>
        <p:txBody>
          <a:bodyPr spcFirstLastPara="1" wrap="square" lIns="91425" tIns="45700" rIns="91425" bIns="45700" anchor="ctr" anchorCtr="0">
            <a:noAutofit/>
          </a:bodyPr>
          <a:lstStyle/>
          <a:p>
            <a:pPr>
              <a:lnSpc>
                <a:spcPts val="3919"/>
              </a:lnSpc>
            </a:pPr>
            <a:r>
              <a:rPr lang="en-US" b="0" spc="196" dirty="0">
                <a:solidFill>
                  <a:srgbClr val="AE8441"/>
                </a:solidFill>
                <a:latin typeface="Roboto"/>
              </a:rPr>
              <a:t>UC DAVIS/ UC DAVIS HEALTH CENTER GEIT GROUP</a:t>
            </a:r>
          </a:p>
        </p:txBody>
      </p:sp>
      <p:pic>
        <p:nvPicPr>
          <p:cNvPr id="8" name="Picture 7">
            <a:extLst>
              <a:ext uri="{FF2B5EF4-FFF2-40B4-BE49-F238E27FC236}">
                <a16:creationId xmlns:a16="http://schemas.microsoft.com/office/drawing/2014/main" id="{6D373120-9080-0248-A873-0A8B18C6CC24}"/>
              </a:ext>
              <a:ext uri="{C183D7F6-B498-43B3-948B-1728B52AA6E4}">
                <adec:decorative xmlns:adec="http://schemas.microsoft.com/office/drawing/2017/decorative" val="1"/>
              </a:ext>
            </a:extLst>
          </p:cNvPr>
          <p:cNvPicPr>
            <a:picLocks noChangeAspect="1"/>
          </p:cNvPicPr>
          <p:nvPr/>
        </p:nvPicPr>
        <p:blipFill>
          <a:blip r:embed="rId3">
            <a:alphaModFix amt="50000"/>
          </a:blip>
          <a:srcRect/>
          <a:stretch>
            <a:fillRect/>
          </a:stretch>
        </p:blipFill>
        <p:spPr>
          <a:xfrm>
            <a:off x="-3045068" y="417010"/>
            <a:ext cx="6090135" cy="6029234"/>
          </a:xfrm>
          <a:prstGeom prst="rect">
            <a:avLst/>
          </a:prstGeom>
        </p:spPr>
      </p:pic>
    </p:spTree>
    <p:extLst>
      <p:ext uri="{BB962C8B-B14F-4D97-AF65-F5344CB8AC3E}">
        <p14:creationId xmlns:p14="http://schemas.microsoft.com/office/powerpoint/2010/main" val="58297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
                                            <p:txEl>
                                              <p:pRg st="4" end="4"/>
                                            </p:txEl>
                                          </p:spTgt>
                                        </p:tgtEl>
                                        <p:attrNameLst>
                                          <p:attrName>style.visibility</p:attrName>
                                        </p:attrNameLst>
                                      </p:cBhvr>
                                      <p:to>
                                        <p:strVal val="visible"/>
                                      </p:to>
                                    </p:set>
                                    <p:animEffect transition="in" filter="blinds(horizontal)">
                                      <p:cBhvr>
                                        <p:cTn id="7" dur="500"/>
                                        <p:tgtEl>
                                          <p:spTgt spid="51">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1">
                                            <p:txEl>
                                              <p:pRg st="6" end="6"/>
                                            </p:txEl>
                                          </p:spTgt>
                                        </p:tgtEl>
                                        <p:attrNameLst>
                                          <p:attrName>style.visibility</p:attrName>
                                        </p:attrNameLst>
                                      </p:cBhvr>
                                      <p:to>
                                        <p:strVal val="visible"/>
                                      </p:to>
                                    </p:set>
                                    <p:animEffect transition="in" filter="blinds(horizontal)">
                                      <p:cBhvr>
                                        <p:cTn id="12" dur="500"/>
                                        <p:tgtEl>
                                          <p:spTgt spid="5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3" name="Title 2">
            <a:extLst>
              <a:ext uri="{FF2B5EF4-FFF2-40B4-BE49-F238E27FC236}">
                <a16:creationId xmlns:a16="http://schemas.microsoft.com/office/drawing/2014/main" id="{88DB0C8F-5482-9E43-B538-343FFB9649DB}"/>
              </a:ext>
            </a:extLst>
          </p:cNvPr>
          <p:cNvSpPr>
            <a:spLocks noGrp="1"/>
          </p:cNvSpPr>
          <p:nvPr>
            <p:ph type="title"/>
          </p:nvPr>
        </p:nvSpPr>
        <p:spPr/>
        <p:txBody>
          <a:bodyPr/>
          <a:lstStyle/>
          <a:p>
            <a:r>
              <a:rPr lang="en-US" dirty="0"/>
              <a:t>Our Initial Questions</a:t>
            </a:r>
          </a:p>
        </p:txBody>
      </p:sp>
      <p:sp>
        <p:nvSpPr>
          <p:cNvPr id="59" name="Google Shape;59;p2"/>
          <p:cNvSpPr txBox="1">
            <a:spLocks noGrp="1"/>
          </p:cNvSpPr>
          <p:nvPr>
            <p:ph type="body" idx="1"/>
          </p:nvPr>
        </p:nvSpPr>
        <p:spPr>
          <a:xfrm>
            <a:off x="765420" y="1037750"/>
            <a:ext cx="10661100" cy="4351200"/>
          </a:xfrm>
          <a:prstGeom prst="rect">
            <a:avLst/>
          </a:prstGeom>
          <a:noFill/>
          <a:ln>
            <a:noFill/>
          </a:ln>
        </p:spPr>
        <p:txBody>
          <a:bodyPr spcFirstLastPara="1" wrap="square" lIns="91425" tIns="45700" rIns="91425" bIns="45700" anchor="t" anchorCtr="0">
            <a:noAutofit/>
          </a:bodyPr>
          <a:lstStyle/>
          <a:p>
            <a:pPr marL="228600" marR="0" lvl="0" indent="-50800" algn="ctr" rtl="0">
              <a:lnSpc>
                <a:spcPct val="90000"/>
              </a:lnSpc>
              <a:spcBef>
                <a:spcPts val="0"/>
              </a:spcBef>
              <a:spcAft>
                <a:spcPts val="0"/>
              </a:spcAft>
              <a:buClr>
                <a:schemeClr val="accent1"/>
              </a:buClr>
              <a:buSzPts val="2800"/>
              <a:buFont typeface="Arial"/>
              <a:buNone/>
            </a:pPr>
            <a:r>
              <a:rPr lang="en-US" sz="4400" b="1" dirty="0"/>
              <a:t>WHO ARE WE?</a:t>
            </a:r>
          </a:p>
          <a:p>
            <a:pPr marL="228600" marR="0" lvl="0" indent="-50800" algn="ctr" rtl="0">
              <a:lnSpc>
                <a:spcPct val="90000"/>
              </a:lnSpc>
              <a:spcBef>
                <a:spcPts val="0"/>
              </a:spcBef>
              <a:spcAft>
                <a:spcPts val="0"/>
              </a:spcAft>
              <a:buClr>
                <a:schemeClr val="accent1"/>
              </a:buClr>
              <a:buSzPts val="2800"/>
              <a:buFont typeface="Arial"/>
              <a:buNone/>
            </a:pPr>
            <a:endParaRPr lang="en-US" sz="4400" b="1" dirty="0"/>
          </a:p>
          <a:p>
            <a:pPr marL="228600" marR="0" lvl="0" indent="-50800" algn="ctr" rtl="0">
              <a:lnSpc>
                <a:spcPct val="90000"/>
              </a:lnSpc>
              <a:spcBef>
                <a:spcPts val="0"/>
              </a:spcBef>
              <a:spcAft>
                <a:spcPts val="0"/>
              </a:spcAft>
              <a:buClr>
                <a:schemeClr val="accent1"/>
              </a:buClr>
              <a:buSzPts val="2800"/>
              <a:buFont typeface="Arial"/>
              <a:buNone/>
            </a:pPr>
            <a:r>
              <a:rPr lang="en-US" sz="4400" b="1" dirty="0"/>
              <a:t>WHERE DO WE START</a:t>
            </a:r>
            <a:r>
              <a:rPr lang="en-US" sz="4400" b="1" dirty="0">
                <a:latin typeface="Century Gothic" panose="020B0502020202020204" pitchFamily="34" charset="0"/>
              </a:rPr>
              <a:t>?</a:t>
            </a:r>
            <a:r>
              <a:rPr lang="en-US" sz="4400" b="1" dirty="0"/>
              <a:t> </a:t>
            </a:r>
          </a:p>
          <a:p>
            <a:pPr marL="228600" marR="0" lvl="0" indent="-50800" algn="ctr" rtl="0">
              <a:lnSpc>
                <a:spcPct val="90000"/>
              </a:lnSpc>
              <a:spcBef>
                <a:spcPts val="0"/>
              </a:spcBef>
              <a:spcAft>
                <a:spcPts val="0"/>
              </a:spcAft>
              <a:buClr>
                <a:schemeClr val="accent1"/>
              </a:buClr>
              <a:buSzPts val="2800"/>
              <a:buFont typeface="Arial"/>
              <a:buNone/>
            </a:pPr>
            <a:endParaRPr lang="en-US" sz="4400" dirty="0"/>
          </a:p>
          <a:p>
            <a:pPr marL="228600" marR="0" lvl="0" indent="-50800" algn="ctr" rtl="0">
              <a:lnSpc>
                <a:spcPct val="90000"/>
              </a:lnSpc>
              <a:spcBef>
                <a:spcPts val="0"/>
              </a:spcBef>
              <a:spcAft>
                <a:spcPts val="0"/>
              </a:spcAft>
              <a:buClr>
                <a:schemeClr val="accent1"/>
              </a:buClr>
              <a:buSzPts val="2800"/>
              <a:buFont typeface="Arial"/>
              <a:buNone/>
            </a:pPr>
            <a:r>
              <a:rPr lang="en-US" sz="4400" b="1" dirty="0"/>
              <a:t>WHAT WILL GUIDE US?</a:t>
            </a:r>
          </a:p>
          <a:p>
            <a:pPr marL="228600" marR="0" lvl="0" indent="-50800" algn="ctr" rtl="0">
              <a:lnSpc>
                <a:spcPct val="90000"/>
              </a:lnSpc>
              <a:spcBef>
                <a:spcPts val="0"/>
              </a:spcBef>
              <a:spcAft>
                <a:spcPts val="0"/>
              </a:spcAft>
              <a:buClr>
                <a:schemeClr val="accent1"/>
              </a:buClr>
              <a:buSzPts val="2800"/>
              <a:buFont typeface="Arial"/>
              <a:buNone/>
            </a:pPr>
            <a:endParaRPr lang="en-US" sz="4400" dirty="0"/>
          </a:p>
          <a:p>
            <a:pPr marL="228600" marR="0" lvl="0" indent="-50800" algn="ctr" rtl="0">
              <a:lnSpc>
                <a:spcPct val="90000"/>
              </a:lnSpc>
              <a:spcBef>
                <a:spcPts val="0"/>
              </a:spcBef>
              <a:spcAft>
                <a:spcPts val="0"/>
              </a:spcAft>
              <a:buClr>
                <a:schemeClr val="accent1"/>
              </a:buClr>
              <a:buSzPts val="2800"/>
              <a:buFont typeface="Arial"/>
              <a:buNone/>
            </a:pPr>
            <a:r>
              <a:rPr lang="en-US" sz="4400" b="1" dirty="0"/>
              <a:t>WHO WILL JOIN US? </a:t>
            </a:r>
            <a:endParaRPr sz="4400" b="1" dirty="0"/>
          </a:p>
        </p:txBody>
      </p:sp>
      <p:pic>
        <p:nvPicPr>
          <p:cNvPr id="6" name="Picture 24">
            <a:extLst>
              <a:ext uri="{FF2B5EF4-FFF2-40B4-BE49-F238E27FC236}">
                <a16:creationId xmlns:a16="http://schemas.microsoft.com/office/drawing/2014/main" id="{8340D1CE-E59C-CB49-9B85-72C4884F4A6F}"/>
              </a:ext>
              <a:ext uri="{C183D7F6-B498-43B3-948B-1728B52AA6E4}">
                <adec:decorative xmlns:adec="http://schemas.microsoft.com/office/drawing/2017/decorative" val="1"/>
              </a:ext>
            </a:extLst>
          </p:cNvPr>
          <p:cNvPicPr>
            <a:picLocks noChangeAspect="1"/>
          </p:cNvPicPr>
          <p:nvPr/>
        </p:nvPicPr>
        <p:blipFill>
          <a:blip r:embed="rId3"/>
          <a:srcRect/>
          <a:stretch>
            <a:fillRect/>
          </a:stretch>
        </p:blipFill>
        <p:spPr>
          <a:xfrm>
            <a:off x="5679450" y="5488406"/>
            <a:ext cx="833040" cy="833040"/>
          </a:xfrm>
          <a:prstGeom prst="rect">
            <a:avLst/>
          </a:prstGeom>
        </p:spPr>
      </p:pic>
      <p:sp>
        <p:nvSpPr>
          <p:cNvPr id="5" name="Google Shape;53;p1">
            <a:extLst>
              <a:ext uri="{FF2B5EF4-FFF2-40B4-BE49-F238E27FC236}">
                <a16:creationId xmlns:a16="http://schemas.microsoft.com/office/drawing/2014/main" id="{E5820C73-9049-3A46-BED5-426D5122AE23}"/>
              </a:ext>
            </a:extLst>
          </p:cNvPr>
          <p:cNvSpPr txBox="1">
            <a:spLocks/>
          </p:cNvSpPr>
          <p:nvPr/>
        </p:nvSpPr>
        <p:spPr>
          <a:xfrm>
            <a:off x="174171" y="6406934"/>
            <a:ext cx="7301222" cy="261740"/>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3A488C"/>
              </a:buClr>
              <a:buSzPts val="2000"/>
              <a:buFont typeface="Arial"/>
              <a:buNone/>
              <a:defRPr sz="2000" b="1" i="0" u="none" strike="noStrike" cap="none">
                <a:solidFill>
                  <a:srgbClr val="3A488C"/>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accent1"/>
              </a:buClr>
              <a:buSzPts val="2400"/>
              <a:buFont typeface="Arial"/>
              <a:buChar char="•"/>
              <a:defRPr sz="2400" b="1"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accent1"/>
              </a:buClr>
              <a:buSzPts val="2000"/>
              <a:buFont typeface="Arial"/>
              <a:buChar char="•"/>
              <a:defRPr sz="2000" b="1"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accent1"/>
              </a:buClr>
              <a:buSzPts val="1800"/>
              <a:buFont typeface="Arial"/>
              <a:buChar char="•"/>
              <a:defRPr sz="1800" b="1"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accent1"/>
              </a:buClr>
              <a:buSzPts val="1800"/>
              <a:buFont typeface="Arial"/>
              <a:buChar char="•"/>
              <a:defRPr sz="1800" b="1"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ts val="3919"/>
              </a:lnSpc>
            </a:pPr>
            <a:r>
              <a:rPr lang="en-US" sz="1000" b="0" spc="196" dirty="0">
                <a:solidFill>
                  <a:srgbClr val="AE8441"/>
                </a:solidFill>
                <a:latin typeface="Roboto"/>
              </a:rPr>
              <a:t>UC DAVIS/ UC DAVIS HEALTH CENTER GEIT GROUP</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4"/>
          <p:cNvSpPr txBox="1">
            <a:spLocks noGrp="1"/>
          </p:cNvSpPr>
          <p:nvPr>
            <p:ph type="title"/>
          </p:nvPr>
        </p:nvSpPr>
        <p:spPr>
          <a:xfrm>
            <a:off x="762000" y="379306"/>
            <a:ext cx="11139000" cy="592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2"/>
              </a:buClr>
              <a:buSzPts val="3600"/>
              <a:buFont typeface="Century Gothic"/>
              <a:buNone/>
            </a:pPr>
            <a:r>
              <a:rPr lang="en-US" sz="3600" b="1" i="0" u="none" strike="noStrike" cap="none" dirty="0">
                <a:solidFill>
                  <a:srgbClr val="3A488C"/>
                </a:solidFill>
                <a:latin typeface="Century Gothic"/>
                <a:ea typeface="Century Gothic"/>
                <a:cs typeface="Century Gothic"/>
                <a:sym typeface="Century Gothic"/>
              </a:rPr>
              <a:t>WHO WE ARE</a:t>
            </a:r>
            <a:endParaRPr sz="3600" b="1" i="0" u="none" strike="noStrike" cap="none" dirty="0">
              <a:solidFill>
                <a:srgbClr val="3A488C"/>
              </a:solidFill>
              <a:latin typeface="Century Gothic"/>
              <a:ea typeface="Century Gothic"/>
              <a:cs typeface="Century Gothic"/>
              <a:sym typeface="Century Gothic"/>
            </a:endParaRPr>
          </a:p>
        </p:txBody>
      </p:sp>
      <p:sp>
        <p:nvSpPr>
          <p:cNvPr id="72" name="Google Shape;72;p4"/>
          <p:cNvSpPr txBox="1">
            <a:spLocks noGrp="1"/>
          </p:cNvSpPr>
          <p:nvPr>
            <p:ph type="body" idx="1"/>
          </p:nvPr>
        </p:nvSpPr>
        <p:spPr>
          <a:xfrm>
            <a:off x="761999" y="1930633"/>
            <a:ext cx="5232300" cy="3403427"/>
          </a:xfrm>
          <a:prstGeom prst="rect">
            <a:avLst/>
          </a:prstGeom>
          <a:noFill/>
          <a:ln>
            <a:noFill/>
          </a:ln>
        </p:spPr>
        <p:txBody>
          <a:bodyPr spcFirstLastPara="1" wrap="square" lIns="91425" tIns="45700" rIns="91425" bIns="45700" anchor="t" anchorCtr="0">
            <a:noAutofit/>
          </a:bodyPr>
          <a:lstStyle/>
          <a:p>
            <a:pPr marL="228600" marR="0" lvl="0" indent="-101600" algn="l" rtl="0">
              <a:lnSpc>
                <a:spcPct val="200000"/>
              </a:lnSpc>
              <a:spcBef>
                <a:spcPts val="0"/>
              </a:spcBef>
              <a:spcAft>
                <a:spcPts val="0"/>
              </a:spcAft>
              <a:buClr>
                <a:schemeClr val="accent1"/>
              </a:buClr>
              <a:buSzPts val="2000"/>
              <a:buFont typeface="Arial"/>
              <a:buNone/>
            </a:pPr>
            <a:r>
              <a:rPr lang="en-US" sz="2000" b="0" i="0" u="none" strike="noStrike" cap="none" dirty="0">
                <a:solidFill>
                  <a:schemeClr val="dk1"/>
                </a:solidFill>
                <a:latin typeface="Century Gothic"/>
                <a:ea typeface="Century Gothic"/>
                <a:cs typeface="Century Gothic"/>
                <a:sym typeface="Century Gothic"/>
              </a:rPr>
              <a:t>Barbara Stanton- UCDH</a:t>
            </a:r>
          </a:p>
          <a:p>
            <a:pPr marL="228600" marR="0" lvl="0" indent="-101600" algn="l" rtl="0">
              <a:lnSpc>
                <a:spcPct val="200000"/>
              </a:lnSpc>
              <a:spcBef>
                <a:spcPts val="0"/>
              </a:spcBef>
              <a:spcAft>
                <a:spcPts val="0"/>
              </a:spcAft>
              <a:buClr>
                <a:schemeClr val="accent1"/>
              </a:buClr>
              <a:buSzPts val="2000"/>
              <a:buFont typeface="Arial"/>
              <a:buNone/>
            </a:pPr>
            <a:r>
              <a:rPr lang="en-US" dirty="0"/>
              <a:t>Leslie Olsen- UCD</a:t>
            </a:r>
          </a:p>
          <a:p>
            <a:pPr marL="228600" marR="0" lvl="0" indent="-101600" algn="l" rtl="0">
              <a:lnSpc>
                <a:spcPct val="200000"/>
              </a:lnSpc>
              <a:spcBef>
                <a:spcPts val="0"/>
              </a:spcBef>
              <a:spcAft>
                <a:spcPts val="0"/>
              </a:spcAft>
              <a:buClr>
                <a:schemeClr val="accent1"/>
              </a:buClr>
              <a:buSzPts val="2000"/>
              <a:buFont typeface="Arial"/>
              <a:buNone/>
            </a:pPr>
            <a:r>
              <a:rPr lang="en-US" sz="2000" b="0" i="0" u="none" strike="noStrike" cap="none" dirty="0">
                <a:solidFill>
                  <a:schemeClr val="dk1"/>
                </a:solidFill>
                <a:latin typeface="Century Gothic"/>
                <a:ea typeface="Century Gothic"/>
                <a:cs typeface="Century Gothic"/>
                <a:sym typeface="Century Gothic"/>
              </a:rPr>
              <a:t>Emily </a:t>
            </a:r>
            <a:r>
              <a:rPr lang="en-US" sz="2000" b="0" i="0" u="none" strike="noStrike" cap="none" dirty="0" err="1">
                <a:solidFill>
                  <a:schemeClr val="dk1"/>
                </a:solidFill>
                <a:latin typeface="Century Gothic"/>
                <a:ea typeface="Century Gothic"/>
                <a:cs typeface="Century Gothic"/>
                <a:sym typeface="Century Gothic"/>
              </a:rPr>
              <a:t>Marwedel</a:t>
            </a:r>
            <a:r>
              <a:rPr lang="en-US" sz="2000" b="0" i="0" u="none" strike="noStrike" cap="none" dirty="0">
                <a:solidFill>
                  <a:schemeClr val="dk1"/>
                </a:solidFill>
                <a:latin typeface="Century Gothic"/>
                <a:ea typeface="Century Gothic"/>
                <a:cs typeface="Century Gothic"/>
                <a:sym typeface="Century Gothic"/>
              </a:rPr>
              <a:t>- UCD</a:t>
            </a:r>
          </a:p>
          <a:p>
            <a:pPr marL="228600" marR="0" lvl="0" indent="-101600" algn="l" rtl="0">
              <a:lnSpc>
                <a:spcPct val="200000"/>
              </a:lnSpc>
              <a:spcBef>
                <a:spcPts val="0"/>
              </a:spcBef>
              <a:spcAft>
                <a:spcPts val="0"/>
              </a:spcAft>
              <a:buClr>
                <a:schemeClr val="accent1"/>
              </a:buClr>
              <a:buSzPts val="2000"/>
              <a:buFont typeface="Arial"/>
              <a:buNone/>
            </a:pPr>
            <a:r>
              <a:rPr lang="en-US" dirty="0"/>
              <a:t>Vivian </a:t>
            </a:r>
            <a:r>
              <a:rPr lang="en-US" dirty="0" err="1"/>
              <a:t>Khem</a:t>
            </a:r>
            <a:r>
              <a:rPr lang="en-US" dirty="0"/>
              <a:t>- UCDH</a:t>
            </a:r>
          </a:p>
          <a:p>
            <a:pPr marL="228600" marR="0" lvl="0" indent="-101600" algn="l" rtl="0">
              <a:lnSpc>
                <a:spcPct val="200000"/>
              </a:lnSpc>
              <a:spcBef>
                <a:spcPts val="0"/>
              </a:spcBef>
              <a:spcAft>
                <a:spcPts val="0"/>
              </a:spcAft>
              <a:buClr>
                <a:schemeClr val="accent1"/>
              </a:buClr>
              <a:buSzPts val="2000"/>
              <a:buFont typeface="Arial"/>
              <a:buNone/>
            </a:pPr>
            <a:r>
              <a:rPr lang="en-US" sz="2000" b="0" i="0" u="none" strike="noStrike" cap="none" dirty="0">
                <a:solidFill>
                  <a:schemeClr val="dk1"/>
                </a:solidFill>
                <a:latin typeface="Century Gothic"/>
                <a:ea typeface="Century Gothic"/>
                <a:cs typeface="Century Gothic"/>
                <a:sym typeface="Century Gothic"/>
              </a:rPr>
              <a:t>Molly Greek- UCDH (now at UCOP)</a:t>
            </a:r>
            <a:endParaRPr sz="2000" b="0" i="0" u="none" strike="noStrike" cap="none" dirty="0">
              <a:solidFill>
                <a:schemeClr val="dk1"/>
              </a:solidFill>
              <a:latin typeface="Century Gothic"/>
              <a:ea typeface="Century Gothic"/>
              <a:cs typeface="Century Gothic"/>
              <a:sym typeface="Century Gothic"/>
            </a:endParaRPr>
          </a:p>
        </p:txBody>
      </p:sp>
      <p:sp>
        <p:nvSpPr>
          <p:cNvPr id="75" name="Google Shape;75;p4"/>
          <p:cNvSpPr txBox="1">
            <a:spLocks noGrp="1"/>
          </p:cNvSpPr>
          <p:nvPr>
            <p:ph type="body" idx="4"/>
          </p:nvPr>
        </p:nvSpPr>
        <p:spPr>
          <a:xfrm>
            <a:off x="762000" y="1414131"/>
            <a:ext cx="5232300" cy="458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1"/>
              </a:buClr>
              <a:buSzPts val="2000"/>
              <a:buFont typeface="Arial"/>
              <a:buNone/>
            </a:pPr>
            <a:r>
              <a:rPr lang="en-US" sz="2000" b="1" i="0" u="none" strike="noStrike" cap="none" dirty="0">
                <a:solidFill>
                  <a:schemeClr val="tx2">
                    <a:lumMod val="75000"/>
                  </a:schemeClr>
                </a:solidFill>
                <a:latin typeface="Century Gothic"/>
                <a:ea typeface="Century Gothic"/>
                <a:cs typeface="Century Gothic"/>
                <a:sym typeface="Century Gothic"/>
              </a:rPr>
              <a:t>UCD/UCDH GEIT Steering Committee</a:t>
            </a:r>
            <a:endParaRPr sz="2000" b="1" i="0" u="none" strike="noStrike" cap="none" dirty="0">
              <a:solidFill>
                <a:schemeClr val="tx2">
                  <a:lumMod val="75000"/>
                </a:schemeClr>
              </a:solidFill>
              <a:latin typeface="Century Gothic"/>
              <a:ea typeface="Century Gothic"/>
              <a:cs typeface="Century Gothic"/>
              <a:sym typeface="Century Gothic"/>
            </a:endParaRPr>
          </a:p>
        </p:txBody>
      </p:sp>
      <p:pic>
        <p:nvPicPr>
          <p:cNvPr id="3" name="Picture 2" descr="Picture of the UC Davis/UC Davis Health Gender Equity in IT Steering Committee. ">
            <a:extLst>
              <a:ext uri="{FF2B5EF4-FFF2-40B4-BE49-F238E27FC236}">
                <a16:creationId xmlns:a16="http://schemas.microsoft.com/office/drawing/2014/main" id="{ECEB30FC-482D-7046-BF90-99EE1484FE12}"/>
              </a:ext>
            </a:extLst>
          </p:cNvPr>
          <p:cNvPicPr>
            <a:picLocks noChangeAspect="1"/>
          </p:cNvPicPr>
          <p:nvPr/>
        </p:nvPicPr>
        <p:blipFill>
          <a:blip r:embed="rId3"/>
          <a:stretch>
            <a:fillRect/>
          </a:stretch>
        </p:blipFill>
        <p:spPr>
          <a:xfrm>
            <a:off x="6197702" y="1643481"/>
            <a:ext cx="5486400" cy="4243013"/>
          </a:xfrm>
          <a:prstGeom prst="rect">
            <a:avLst/>
          </a:prstGeom>
        </p:spPr>
      </p:pic>
      <p:sp>
        <p:nvSpPr>
          <p:cNvPr id="14" name="AutoShape 2">
            <a:extLst>
              <a:ext uri="{FF2B5EF4-FFF2-40B4-BE49-F238E27FC236}">
                <a16:creationId xmlns:a16="http://schemas.microsoft.com/office/drawing/2014/main" id="{6480A759-0047-CB42-857E-6B6DAAA5BCA2}"/>
              </a:ext>
              <a:ext uri="{C183D7F6-B498-43B3-948B-1728B52AA6E4}">
                <adec:decorative xmlns:adec="http://schemas.microsoft.com/office/drawing/2017/decorative" val="1"/>
              </a:ext>
            </a:extLst>
          </p:cNvPr>
          <p:cNvSpPr/>
          <p:nvPr/>
        </p:nvSpPr>
        <p:spPr>
          <a:xfrm>
            <a:off x="6418764" y="1153568"/>
            <a:ext cx="5044275" cy="153925"/>
          </a:xfrm>
          <a:prstGeom prst="rect">
            <a:avLst/>
          </a:prstGeom>
          <a:solidFill>
            <a:srgbClr val="AE8441"/>
          </a:solidFill>
        </p:spPr>
      </p:sp>
      <p:pic>
        <p:nvPicPr>
          <p:cNvPr id="15" name="Picture 24">
            <a:extLst>
              <a:ext uri="{FF2B5EF4-FFF2-40B4-BE49-F238E27FC236}">
                <a16:creationId xmlns:a16="http://schemas.microsoft.com/office/drawing/2014/main" id="{2955BC70-E5F6-3643-9A53-C48998962689}"/>
              </a:ext>
              <a:ext uri="{C183D7F6-B498-43B3-948B-1728B52AA6E4}">
                <adec:decorative xmlns:adec="http://schemas.microsoft.com/office/drawing/2017/decorative" val="1"/>
              </a:ext>
            </a:extLst>
          </p:cNvPr>
          <p:cNvPicPr>
            <a:picLocks noChangeAspect="1"/>
          </p:cNvPicPr>
          <p:nvPr/>
        </p:nvPicPr>
        <p:blipFill>
          <a:blip r:embed="rId4"/>
          <a:srcRect/>
          <a:stretch>
            <a:fillRect/>
          </a:stretch>
        </p:blipFill>
        <p:spPr>
          <a:xfrm>
            <a:off x="2431144" y="5258685"/>
            <a:ext cx="947006" cy="947006"/>
          </a:xfrm>
          <a:prstGeom prst="rect">
            <a:avLst/>
          </a:prstGeom>
        </p:spPr>
      </p:pic>
      <p:sp>
        <p:nvSpPr>
          <p:cNvPr id="9" name="Google Shape;53;p1">
            <a:extLst>
              <a:ext uri="{FF2B5EF4-FFF2-40B4-BE49-F238E27FC236}">
                <a16:creationId xmlns:a16="http://schemas.microsoft.com/office/drawing/2014/main" id="{D19B7AED-1EF1-7B4A-9410-D46857CBA2F3}"/>
              </a:ext>
            </a:extLst>
          </p:cNvPr>
          <p:cNvSpPr txBox="1">
            <a:spLocks/>
          </p:cNvSpPr>
          <p:nvPr/>
        </p:nvSpPr>
        <p:spPr>
          <a:xfrm>
            <a:off x="58878" y="6263493"/>
            <a:ext cx="7301222" cy="430401"/>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3A488C"/>
              </a:buClr>
              <a:buSzPts val="2000"/>
              <a:buFont typeface="Arial"/>
              <a:buNone/>
              <a:defRPr sz="2000" b="1" i="0" u="none" strike="noStrike" cap="none">
                <a:solidFill>
                  <a:srgbClr val="3A488C"/>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accent1"/>
              </a:buClr>
              <a:buSzPts val="2400"/>
              <a:buFont typeface="Arial"/>
              <a:buChar char="•"/>
              <a:defRPr sz="2400" b="1"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accent1"/>
              </a:buClr>
              <a:buSzPts val="2000"/>
              <a:buFont typeface="Arial"/>
              <a:buChar char="•"/>
              <a:defRPr sz="2000" b="1"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accent1"/>
              </a:buClr>
              <a:buSzPts val="1800"/>
              <a:buFont typeface="Arial"/>
              <a:buChar char="•"/>
              <a:defRPr sz="1800" b="1"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accent1"/>
              </a:buClr>
              <a:buSzPts val="1800"/>
              <a:buFont typeface="Arial"/>
              <a:buChar char="•"/>
              <a:defRPr sz="1800" b="1"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ts val="3919"/>
              </a:lnSpc>
            </a:pPr>
            <a:r>
              <a:rPr lang="en-US" sz="1000" b="0" spc="196" dirty="0">
                <a:solidFill>
                  <a:srgbClr val="AE8441"/>
                </a:solidFill>
                <a:latin typeface="Roboto"/>
              </a:rPr>
              <a:t>UC DAVIS/ UC DAVIS HEALTH CENTER GEIT GROUP</a:t>
            </a:r>
          </a:p>
        </p:txBody>
      </p:sp>
    </p:spTree>
    <p:extLst>
      <p:ext uri="{BB962C8B-B14F-4D97-AF65-F5344CB8AC3E}">
        <p14:creationId xmlns:p14="http://schemas.microsoft.com/office/powerpoint/2010/main" val="2663845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2" name="Title 1">
            <a:extLst>
              <a:ext uri="{FF2B5EF4-FFF2-40B4-BE49-F238E27FC236}">
                <a16:creationId xmlns:a16="http://schemas.microsoft.com/office/drawing/2014/main" id="{A956B18B-4483-7447-AA87-3FF0C52BAD4B}"/>
              </a:ext>
            </a:extLst>
          </p:cNvPr>
          <p:cNvSpPr>
            <a:spLocks noGrp="1"/>
          </p:cNvSpPr>
          <p:nvPr>
            <p:ph type="title"/>
          </p:nvPr>
        </p:nvSpPr>
        <p:spPr>
          <a:xfrm>
            <a:off x="526470" y="189326"/>
            <a:ext cx="11139000" cy="594300"/>
          </a:xfrm>
        </p:spPr>
        <p:txBody>
          <a:bodyPr/>
          <a:lstStyle/>
          <a:p>
            <a:r>
              <a:rPr lang="en-US" dirty="0"/>
              <a:t>Our Initial Questions</a:t>
            </a:r>
          </a:p>
        </p:txBody>
      </p:sp>
      <p:sp>
        <p:nvSpPr>
          <p:cNvPr id="59" name="Google Shape;59;p2"/>
          <p:cNvSpPr txBox="1">
            <a:spLocks noGrp="1"/>
          </p:cNvSpPr>
          <p:nvPr>
            <p:ph type="body" idx="1"/>
          </p:nvPr>
        </p:nvSpPr>
        <p:spPr>
          <a:xfrm>
            <a:off x="765420" y="927751"/>
            <a:ext cx="10661100" cy="4351200"/>
          </a:xfrm>
          <a:prstGeom prst="rect">
            <a:avLst/>
          </a:prstGeom>
          <a:noFill/>
          <a:ln>
            <a:noFill/>
          </a:ln>
        </p:spPr>
        <p:txBody>
          <a:bodyPr spcFirstLastPara="1" wrap="square" lIns="91425" tIns="45700" rIns="91425" bIns="45700" anchor="t" anchorCtr="0">
            <a:noAutofit/>
          </a:bodyPr>
          <a:lstStyle/>
          <a:p>
            <a:pPr marL="228600" marR="0" lvl="0" indent="-50800" algn="ctr" rtl="0">
              <a:lnSpc>
                <a:spcPct val="90000"/>
              </a:lnSpc>
              <a:spcBef>
                <a:spcPts val="0"/>
              </a:spcBef>
              <a:spcAft>
                <a:spcPts val="0"/>
              </a:spcAft>
              <a:buClr>
                <a:schemeClr val="accent1"/>
              </a:buClr>
              <a:buSzPts val="2800"/>
              <a:buFont typeface="Arial"/>
              <a:buNone/>
            </a:pPr>
            <a:r>
              <a:rPr lang="en-US" sz="4400" b="1" dirty="0"/>
              <a:t>WHO ARE WE?</a:t>
            </a:r>
          </a:p>
          <a:p>
            <a:pPr marL="228600" marR="0" lvl="0" indent="-50800" algn="ctr" rtl="0">
              <a:lnSpc>
                <a:spcPct val="90000"/>
              </a:lnSpc>
              <a:spcBef>
                <a:spcPts val="0"/>
              </a:spcBef>
              <a:spcAft>
                <a:spcPts val="0"/>
              </a:spcAft>
              <a:buClr>
                <a:schemeClr val="accent1"/>
              </a:buClr>
              <a:buSzPts val="2800"/>
              <a:buFont typeface="Arial"/>
              <a:buNone/>
            </a:pPr>
            <a:endParaRPr lang="en-US" sz="4400" b="1" dirty="0"/>
          </a:p>
          <a:p>
            <a:pPr marL="228600" marR="0" lvl="0" indent="-50800" algn="ctr" rtl="0">
              <a:lnSpc>
                <a:spcPct val="90000"/>
              </a:lnSpc>
              <a:spcBef>
                <a:spcPts val="0"/>
              </a:spcBef>
              <a:spcAft>
                <a:spcPts val="0"/>
              </a:spcAft>
              <a:buClr>
                <a:schemeClr val="accent1"/>
              </a:buClr>
              <a:buSzPts val="2800"/>
              <a:buFont typeface="Arial"/>
              <a:buNone/>
            </a:pPr>
            <a:r>
              <a:rPr lang="en-US" sz="4400" b="1" dirty="0"/>
              <a:t>WHERE DO WE START</a:t>
            </a:r>
            <a:r>
              <a:rPr lang="en-US" sz="4400" b="1" dirty="0">
                <a:latin typeface="Century Gothic" panose="020B0502020202020204" pitchFamily="34" charset="0"/>
              </a:rPr>
              <a:t>?</a:t>
            </a:r>
            <a:r>
              <a:rPr lang="en-US" sz="4400" b="1" dirty="0"/>
              <a:t> </a:t>
            </a:r>
          </a:p>
          <a:p>
            <a:pPr marL="228600" marR="0" lvl="0" indent="-50800" algn="ctr" rtl="0">
              <a:lnSpc>
                <a:spcPct val="90000"/>
              </a:lnSpc>
              <a:spcBef>
                <a:spcPts val="0"/>
              </a:spcBef>
              <a:spcAft>
                <a:spcPts val="0"/>
              </a:spcAft>
              <a:buClr>
                <a:schemeClr val="accent1"/>
              </a:buClr>
              <a:buSzPts val="2800"/>
              <a:buFont typeface="Arial"/>
              <a:buNone/>
            </a:pPr>
            <a:endParaRPr lang="en-US" sz="4400" dirty="0"/>
          </a:p>
          <a:p>
            <a:pPr marL="228600" marR="0" lvl="0" indent="-50800" algn="ctr" rtl="0">
              <a:lnSpc>
                <a:spcPct val="90000"/>
              </a:lnSpc>
              <a:spcBef>
                <a:spcPts val="0"/>
              </a:spcBef>
              <a:spcAft>
                <a:spcPts val="0"/>
              </a:spcAft>
              <a:buClr>
                <a:schemeClr val="accent1"/>
              </a:buClr>
              <a:buSzPts val="2800"/>
              <a:buFont typeface="Arial"/>
              <a:buNone/>
            </a:pPr>
            <a:r>
              <a:rPr lang="en-US" sz="4400" b="1" dirty="0"/>
              <a:t>WHAT WILL GUIDE US?</a:t>
            </a:r>
          </a:p>
          <a:p>
            <a:pPr marL="228600" marR="0" lvl="0" indent="-50800" algn="ctr" rtl="0">
              <a:lnSpc>
                <a:spcPct val="90000"/>
              </a:lnSpc>
              <a:spcBef>
                <a:spcPts val="0"/>
              </a:spcBef>
              <a:spcAft>
                <a:spcPts val="0"/>
              </a:spcAft>
              <a:buClr>
                <a:schemeClr val="accent1"/>
              </a:buClr>
              <a:buSzPts val="2800"/>
              <a:buFont typeface="Arial"/>
              <a:buNone/>
            </a:pPr>
            <a:endParaRPr lang="en-US" sz="4400" dirty="0"/>
          </a:p>
          <a:p>
            <a:pPr marL="228600" marR="0" lvl="0" indent="-50800" algn="ctr" rtl="0">
              <a:lnSpc>
                <a:spcPct val="90000"/>
              </a:lnSpc>
              <a:spcBef>
                <a:spcPts val="0"/>
              </a:spcBef>
              <a:spcAft>
                <a:spcPts val="0"/>
              </a:spcAft>
              <a:buClr>
                <a:schemeClr val="accent1"/>
              </a:buClr>
              <a:buSzPts val="2800"/>
              <a:buFont typeface="Arial"/>
              <a:buNone/>
            </a:pPr>
            <a:r>
              <a:rPr lang="en-US" sz="4400" b="1" dirty="0"/>
              <a:t>WHO WILL JOIN US? </a:t>
            </a:r>
            <a:endParaRPr sz="4400" b="1" dirty="0"/>
          </a:p>
        </p:txBody>
      </p:sp>
      <p:sp>
        <p:nvSpPr>
          <p:cNvPr id="5" name="Google Shape;53;p1">
            <a:extLst>
              <a:ext uri="{FF2B5EF4-FFF2-40B4-BE49-F238E27FC236}">
                <a16:creationId xmlns:a16="http://schemas.microsoft.com/office/drawing/2014/main" id="{E5820C73-9049-3A46-BED5-426D5122AE23}"/>
              </a:ext>
            </a:extLst>
          </p:cNvPr>
          <p:cNvSpPr txBox="1">
            <a:spLocks/>
          </p:cNvSpPr>
          <p:nvPr/>
        </p:nvSpPr>
        <p:spPr>
          <a:xfrm>
            <a:off x="174171" y="6406934"/>
            <a:ext cx="7301222" cy="261740"/>
          </a:xfrm>
          <a:prstGeom prst="rect">
            <a:avLst/>
          </a:prstGeom>
          <a:solidFill>
            <a:schemeClr val="bg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3A488C"/>
              </a:buClr>
              <a:buSzPts val="2000"/>
              <a:buFont typeface="Arial"/>
              <a:buNone/>
              <a:defRPr sz="2000" b="1" i="0" u="none" strike="noStrike" cap="none">
                <a:solidFill>
                  <a:srgbClr val="3A488C"/>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accent1"/>
              </a:buClr>
              <a:buSzPts val="2400"/>
              <a:buFont typeface="Arial"/>
              <a:buChar char="•"/>
              <a:defRPr sz="2400" b="1"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accent1"/>
              </a:buClr>
              <a:buSzPts val="2000"/>
              <a:buFont typeface="Arial"/>
              <a:buChar char="•"/>
              <a:defRPr sz="2000" b="1"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accent1"/>
              </a:buClr>
              <a:buSzPts val="1800"/>
              <a:buFont typeface="Arial"/>
              <a:buChar char="•"/>
              <a:defRPr sz="1800" b="1"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accent1"/>
              </a:buClr>
              <a:buSzPts val="1800"/>
              <a:buFont typeface="Arial"/>
              <a:buChar char="•"/>
              <a:defRPr sz="1800" b="1"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ts val="3919"/>
              </a:lnSpc>
            </a:pPr>
            <a:r>
              <a:rPr lang="en-US" sz="1000" b="0" spc="196" dirty="0">
                <a:solidFill>
                  <a:srgbClr val="AE8441"/>
                </a:solidFill>
                <a:latin typeface="Roboto"/>
              </a:rPr>
              <a:t>UC DAVIS/ UC DAVIS HEALTH CENTER GEIT GROUP</a:t>
            </a:r>
          </a:p>
        </p:txBody>
      </p:sp>
      <p:pic>
        <p:nvPicPr>
          <p:cNvPr id="7" name="Picture 24">
            <a:extLst>
              <a:ext uri="{FF2B5EF4-FFF2-40B4-BE49-F238E27FC236}">
                <a16:creationId xmlns:a16="http://schemas.microsoft.com/office/drawing/2014/main" id="{D1E6E49E-9C36-1B46-B630-5F9B8C320F3D}"/>
              </a:ext>
              <a:ext uri="{C183D7F6-B498-43B3-948B-1728B52AA6E4}">
                <adec:decorative xmlns:adec="http://schemas.microsoft.com/office/drawing/2017/decorative" val="1"/>
              </a:ext>
            </a:extLst>
          </p:cNvPr>
          <p:cNvPicPr>
            <a:picLocks noChangeAspect="1"/>
          </p:cNvPicPr>
          <p:nvPr/>
        </p:nvPicPr>
        <p:blipFill>
          <a:blip r:embed="rId3"/>
          <a:srcRect/>
          <a:stretch>
            <a:fillRect/>
          </a:stretch>
        </p:blipFill>
        <p:spPr>
          <a:xfrm>
            <a:off x="5679450" y="5488406"/>
            <a:ext cx="833040" cy="833040"/>
          </a:xfrm>
          <a:prstGeom prst="rect">
            <a:avLst/>
          </a:prstGeom>
        </p:spPr>
      </p:pic>
    </p:spTree>
    <p:extLst>
      <p:ext uri="{BB962C8B-B14F-4D97-AF65-F5344CB8AC3E}">
        <p14:creationId xmlns:p14="http://schemas.microsoft.com/office/powerpoint/2010/main" val="50686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59">
                                            <p:txEl>
                                              <p:pRg st="0" end="0"/>
                                            </p:txEl>
                                          </p:spTgt>
                                        </p:tgtEl>
                                      </p:cBhvr>
                                    </p:animEffect>
                                    <p:set>
                                      <p:cBhvr>
                                        <p:cTn id="7" dur="1" fill="hold">
                                          <p:stCondLst>
                                            <p:cond delay="499"/>
                                          </p:stCondLst>
                                        </p:cTn>
                                        <p:tgtEl>
                                          <p:spTgt spid="59">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1C5D4-2705-A04D-9FCD-D89EB8D35D3C}"/>
              </a:ext>
            </a:extLst>
          </p:cNvPr>
          <p:cNvSpPr>
            <a:spLocks noGrp="1"/>
          </p:cNvSpPr>
          <p:nvPr>
            <p:ph type="title"/>
          </p:nvPr>
        </p:nvSpPr>
        <p:spPr/>
        <p:txBody>
          <a:bodyPr/>
          <a:lstStyle/>
          <a:p>
            <a:r>
              <a:rPr lang="en-US" dirty="0"/>
              <a:t>WHERE WE STARTED</a:t>
            </a:r>
            <a:br>
              <a:rPr lang="en-US" dirty="0"/>
            </a:br>
            <a:endParaRPr lang="en-US" dirty="0"/>
          </a:p>
        </p:txBody>
      </p:sp>
      <p:sp>
        <p:nvSpPr>
          <p:cNvPr id="3" name="Text Placeholder 2">
            <a:extLst>
              <a:ext uri="{FF2B5EF4-FFF2-40B4-BE49-F238E27FC236}">
                <a16:creationId xmlns:a16="http://schemas.microsoft.com/office/drawing/2014/main" id="{486C43F0-79AD-204E-9D0E-11AF5907AF3D}"/>
              </a:ext>
            </a:extLst>
          </p:cNvPr>
          <p:cNvSpPr>
            <a:spLocks noGrp="1"/>
          </p:cNvSpPr>
          <p:nvPr>
            <p:ph type="body" idx="1"/>
          </p:nvPr>
        </p:nvSpPr>
        <p:spPr>
          <a:xfrm>
            <a:off x="838200" y="1642400"/>
            <a:ext cx="10515600" cy="1656755"/>
          </a:xfrm>
        </p:spPr>
        <p:txBody>
          <a:bodyPr/>
          <a:lstStyle/>
          <a:p>
            <a:pPr marL="685800" indent="-457200">
              <a:buFont typeface="Arial" panose="020B0604020202020204" pitchFamily="34" charset="0"/>
              <a:buChar char="•"/>
            </a:pPr>
            <a:r>
              <a:rPr lang="en-US" dirty="0"/>
              <a:t>Initial Steering Committee Meeting</a:t>
            </a:r>
          </a:p>
          <a:p>
            <a:pPr marL="685800" indent="-457200">
              <a:buFont typeface="Arial" panose="020B0604020202020204" pitchFamily="34" charset="0"/>
              <a:buChar char="•"/>
            </a:pPr>
            <a:r>
              <a:rPr lang="en-US" dirty="0"/>
              <a:t>Support from IT Leadership</a:t>
            </a:r>
          </a:p>
          <a:p>
            <a:pPr marL="685800" indent="-457200">
              <a:buFont typeface="Arial" panose="020B0604020202020204" pitchFamily="34" charset="0"/>
              <a:buChar char="•"/>
            </a:pPr>
            <a:r>
              <a:rPr lang="en-US" dirty="0"/>
              <a:t>Drafted Charter</a:t>
            </a:r>
          </a:p>
          <a:p>
            <a:pPr marL="685800" indent="-457200">
              <a:buFont typeface="Arial" panose="020B0604020202020204" pitchFamily="34" charset="0"/>
              <a:buChar char="•"/>
            </a:pPr>
            <a:endParaRPr lang="en-US" dirty="0"/>
          </a:p>
          <a:p>
            <a:endParaRPr lang="en-US" dirty="0"/>
          </a:p>
        </p:txBody>
      </p:sp>
      <p:sp>
        <p:nvSpPr>
          <p:cNvPr id="5" name="Google Shape;53;p1">
            <a:extLst>
              <a:ext uri="{FF2B5EF4-FFF2-40B4-BE49-F238E27FC236}">
                <a16:creationId xmlns:a16="http://schemas.microsoft.com/office/drawing/2014/main" id="{8F782BC4-346C-8442-B04A-DBAB8D373E0F}"/>
              </a:ext>
            </a:extLst>
          </p:cNvPr>
          <p:cNvSpPr txBox="1">
            <a:spLocks/>
          </p:cNvSpPr>
          <p:nvPr/>
        </p:nvSpPr>
        <p:spPr>
          <a:xfrm>
            <a:off x="507985" y="6269858"/>
            <a:ext cx="7301222" cy="25215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3A488C"/>
              </a:buClr>
              <a:buSzPts val="2000"/>
              <a:buFont typeface="Arial"/>
              <a:buNone/>
              <a:defRPr sz="2000" b="1" i="0" u="none" strike="noStrike" cap="none">
                <a:solidFill>
                  <a:srgbClr val="3A488C"/>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accent1"/>
              </a:buClr>
              <a:buSzPts val="2400"/>
              <a:buFont typeface="Arial"/>
              <a:buChar char="•"/>
              <a:defRPr sz="2400" b="1"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accent1"/>
              </a:buClr>
              <a:buSzPts val="2000"/>
              <a:buFont typeface="Arial"/>
              <a:buChar char="•"/>
              <a:defRPr sz="2000" b="1"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accent1"/>
              </a:buClr>
              <a:buSzPts val="1800"/>
              <a:buFont typeface="Arial"/>
              <a:buChar char="•"/>
              <a:defRPr sz="1800" b="1"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accent1"/>
              </a:buClr>
              <a:buSzPts val="1800"/>
              <a:buFont typeface="Arial"/>
              <a:buChar char="•"/>
              <a:defRPr sz="1800" b="1"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ts val="3919"/>
              </a:lnSpc>
            </a:pPr>
            <a:r>
              <a:rPr lang="en-US" sz="1000" b="0" spc="196" dirty="0">
                <a:solidFill>
                  <a:srgbClr val="AE8441"/>
                </a:solidFill>
                <a:latin typeface="Roboto"/>
              </a:rPr>
              <a:t>UC DAVIS/ UC DAVIS HEALTH CENTER GEIT GROUP</a:t>
            </a:r>
          </a:p>
        </p:txBody>
      </p:sp>
      <p:sp>
        <p:nvSpPr>
          <p:cNvPr id="6" name="TextBox 5" descr="empty color text box">
            <a:extLst>
              <a:ext uri="{FF2B5EF4-FFF2-40B4-BE49-F238E27FC236}">
                <a16:creationId xmlns:a16="http://schemas.microsoft.com/office/drawing/2014/main" id="{B4C301DF-053E-BF46-8E3F-D442E466FD6D}"/>
              </a:ext>
            </a:extLst>
          </p:cNvPr>
          <p:cNvSpPr txBox="1"/>
          <p:nvPr/>
        </p:nvSpPr>
        <p:spPr>
          <a:xfrm>
            <a:off x="201384" y="6468304"/>
            <a:ext cx="486592" cy="304800"/>
          </a:xfrm>
          <a:prstGeom prst="rect">
            <a:avLst/>
          </a:prstGeom>
          <a:solidFill>
            <a:srgbClr val="E5B143"/>
          </a:solidFill>
        </p:spPr>
        <p:txBody>
          <a:bodyPr wrap="square" rtlCol="0">
            <a:spAutoFit/>
          </a:bodyPr>
          <a:lstStyle/>
          <a:p>
            <a:endParaRPr lang="en-US" dirty="0"/>
          </a:p>
        </p:txBody>
      </p:sp>
      <p:pic>
        <p:nvPicPr>
          <p:cNvPr id="8" name="Picture 3">
            <a:extLst>
              <a:ext uri="{FF2B5EF4-FFF2-40B4-BE49-F238E27FC236}">
                <a16:creationId xmlns:a16="http://schemas.microsoft.com/office/drawing/2014/main" id="{5E39EA48-342E-A341-99A0-0C0FC7EE5EB5}"/>
              </a:ext>
              <a:ext uri="{C183D7F6-B498-43B3-948B-1728B52AA6E4}">
                <adec:decorative xmlns:adec="http://schemas.microsoft.com/office/drawing/2017/decorative" val="1"/>
              </a:ext>
            </a:extLst>
          </p:cNvPr>
          <p:cNvPicPr>
            <a:picLocks noChangeAspect="1"/>
          </p:cNvPicPr>
          <p:nvPr/>
        </p:nvPicPr>
        <p:blipFill>
          <a:blip r:embed="rId3">
            <a:alphaModFix amt="50000"/>
          </a:blip>
          <a:srcRect/>
          <a:stretch>
            <a:fillRect/>
          </a:stretch>
        </p:blipFill>
        <p:spPr>
          <a:xfrm>
            <a:off x="8977594" y="-94667"/>
            <a:ext cx="6428812" cy="6364525"/>
          </a:xfrm>
          <a:prstGeom prst="rect">
            <a:avLst/>
          </a:prstGeom>
        </p:spPr>
      </p:pic>
    </p:spTree>
    <p:extLst>
      <p:ext uri="{BB962C8B-B14F-4D97-AF65-F5344CB8AC3E}">
        <p14:creationId xmlns:p14="http://schemas.microsoft.com/office/powerpoint/2010/main" val="358758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5"/>
          <p:cNvSpPr txBox="1">
            <a:spLocks noGrp="1"/>
          </p:cNvSpPr>
          <p:nvPr>
            <p:ph type="title"/>
          </p:nvPr>
        </p:nvSpPr>
        <p:spPr>
          <a:xfrm>
            <a:off x="838199" y="918657"/>
            <a:ext cx="10515600" cy="11544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lt1"/>
              </a:buClr>
              <a:buSzPts val="3600"/>
              <a:buFont typeface="Century Gothic"/>
              <a:buNone/>
            </a:pPr>
            <a:r>
              <a:rPr lang="en-US" sz="3600" b="1" i="0" u="none" strike="noStrike" cap="none" dirty="0">
                <a:solidFill>
                  <a:schemeClr val="lt1"/>
                </a:solidFill>
                <a:latin typeface="Century Gothic"/>
                <a:ea typeface="Century Gothic"/>
                <a:cs typeface="Century Gothic"/>
                <a:sym typeface="Century Gothic"/>
              </a:rPr>
              <a:t>JUMPING IN</a:t>
            </a:r>
            <a:endParaRPr sz="3600" b="1" i="0" u="none" strike="noStrike" cap="none" dirty="0">
              <a:solidFill>
                <a:schemeClr val="lt1"/>
              </a:solidFill>
              <a:latin typeface="Century Gothic"/>
              <a:ea typeface="Century Gothic"/>
              <a:cs typeface="Century Gothic"/>
              <a:sym typeface="Century Gothic"/>
            </a:endParaRPr>
          </a:p>
        </p:txBody>
      </p:sp>
      <p:sp>
        <p:nvSpPr>
          <p:cNvPr id="82" name="Google Shape;82;p5"/>
          <p:cNvSpPr txBox="1">
            <a:spLocks noGrp="1"/>
          </p:cNvSpPr>
          <p:nvPr>
            <p:ph type="body" idx="1"/>
          </p:nvPr>
        </p:nvSpPr>
        <p:spPr>
          <a:xfrm>
            <a:off x="838199" y="2290956"/>
            <a:ext cx="10515600" cy="383337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accent1"/>
              </a:buClr>
              <a:buSzPts val="2800"/>
              <a:buFont typeface="Arial"/>
              <a:buNone/>
            </a:pPr>
            <a:r>
              <a:rPr lang="en-US" sz="3600" b="0" i="0" u="none" strike="noStrike" cap="none" dirty="0">
                <a:solidFill>
                  <a:schemeClr val="bg2"/>
                </a:solidFill>
                <a:latin typeface="Century Gothic"/>
                <a:ea typeface="Century Gothic"/>
                <a:cs typeface="Century Gothic"/>
                <a:sym typeface="Century Gothic"/>
              </a:rPr>
              <a:t>    “How cool is it that we have this idea? </a:t>
            </a:r>
          </a:p>
          <a:p>
            <a:pPr marL="0" marR="0" lvl="0" indent="0" algn="ctr" rtl="0">
              <a:lnSpc>
                <a:spcPct val="90000"/>
              </a:lnSpc>
              <a:spcBef>
                <a:spcPts val="0"/>
              </a:spcBef>
              <a:spcAft>
                <a:spcPts val="0"/>
              </a:spcAft>
              <a:buClr>
                <a:schemeClr val="accent1"/>
              </a:buClr>
              <a:buSzPts val="2800"/>
              <a:buFont typeface="Arial"/>
              <a:buNone/>
            </a:pPr>
            <a:r>
              <a:rPr lang="en-US" sz="3600" b="0" i="0" u="none" strike="noStrike" cap="none" dirty="0">
                <a:solidFill>
                  <a:schemeClr val="bg2"/>
                </a:solidFill>
                <a:latin typeface="Century Gothic"/>
                <a:ea typeface="Century Gothic"/>
                <a:cs typeface="Century Gothic"/>
                <a:sym typeface="Century Gothic"/>
              </a:rPr>
              <a:t>How cool is it that we can go ahead and move forward with this idea? </a:t>
            </a:r>
          </a:p>
          <a:p>
            <a:pPr marL="0" marR="0" lvl="0" indent="0" algn="ctr" rtl="0">
              <a:lnSpc>
                <a:spcPct val="90000"/>
              </a:lnSpc>
              <a:spcBef>
                <a:spcPts val="0"/>
              </a:spcBef>
              <a:spcAft>
                <a:spcPts val="0"/>
              </a:spcAft>
              <a:buClr>
                <a:schemeClr val="accent1"/>
              </a:buClr>
              <a:buSzPts val="2800"/>
              <a:buFont typeface="Arial"/>
              <a:buNone/>
            </a:pPr>
            <a:r>
              <a:rPr lang="en-US" sz="3600" b="0" i="0" u="none" strike="noStrike" cap="none" dirty="0">
                <a:solidFill>
                  <a:schemeClr val="bg2"/>
                </a:solidFill>
                <a:latin typeface="Century Gothic"/>
                <a:ea typeface="Century Gothic"/>
                <a:cs typeface="Century Gothic"/>
                <a:sym typeface="Century Gothic"/>
              </a:rPr>
              <a:t>That’s one of the great things about </a:t>
            </a:r>
          </a:p>
          <a:p>
            <a:pPr marL="0" marR="0" lvl="0" indent="0" algn="ctr" rtl="0">
              <a:lnSpc>
                <a:spcPct val="90000"/>
              </a:lnSpc>
              <a:spcBef>
                <a:spcPts val="0"/>
              </a:spcBef>
              <a:spcAft>
                <a:spcPts val="0"/>
              </a:spcAft>
              <a:buClr>
                <a:schemeClr val="accent1"/>
              </a:buClr>
              <a:buSzPts val="2800"/>
              <a:buFont typeface="Arial"/>
              <a:buNone/>
            </a:pPr>
            <a:r>
              <a:rPr lang="en-US" sz="3600" b="0" i="0" u="none" strike="noStrike" cap="none" dirty="0">
                <a:solidFill>
                  <a:schemeClr val="bg2"/>
                </a:solidFill>
                <a:latin typeface="Century Gothic"/>
                <a:ea typeface="Century Gothic"/>
                <a:cs typeface="Century Gothic"/>
                <a:sym typeface="Century Gothic"/>
              </a:rPr>
              <a:t>working for UC.”</a:t>
            </a:r>
          </a:p>
          <a:p>
            <a:pPr marL="0" marR="0" lvl="0" indent="0" algn="ctr" rtl="0">
              <a:lnSpc>
                <a:spcPct val="90000"/>
              </a:lnSpc>
              <a:spcBef>
                <a:spcPts val="0"/>
              </a:spcBef>
              <a:spcAft>
                <a:spcPts val="0"/>
              </a:spcAft>
              <a:buClr>
                <a:schemeClr val="accent1"/>
              </a:buClr>
              <a:buSzPts val="2800"/>
              <a:buFont typeface="Arial"/>
              <a:buNone/>
            </a:pPr>
            <a:endParaRPr lang="en-US" sz="3600" b="0" i="0" u="none" strike="noStrike" cap="none" dirty="0">
              <a:solidFill>
                <a:schemeClr val="lt1"/>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chemeClr val="accent1"/>
              </a:buClr>
              <a:buSzPts val="2800"/>
              <a:buFont typeface="Arial"/>
              <a:buNone/>
            </a:pPr>
            <a:r>
              <a:rPr lang="en-US" sz="3600" dirty="0"/>
              <a:t>-Molly Greek </a:t>
            </a:r>
            <a:endParaRPr sz="3600" b="0" i="0" u="none" strike="noStrike" cap="none" dirty="0">
              <a:solidFill>
                <a:schemeClr val="lt1"/>
              </a:solidFill>
              <a:latin typeface="Century Gothic"/>
              <a:ea typeface="Century Gothic"/>
              <a:cs typeface="Century Gothic"/>
              <a:sym typeface="Century Gothic"/>
            </a:endParaRPr>
          </a:p>
        </p:txBody>
      </p:sp>
      <p:pic>
        <p:nvPicPr>
          <p:cNvPr id="4" name="Picture 7">
            <a:extLst>
              <a:ext uri="{FF2B5EF4-FFF2-40B4-BE49-F238E27FC236}">
                <a16:creationId xmlns:a16="http://schemas.microsoft.com/office/drawing/2014/main" id="{6C394006-133B-524F-BC2C-0F2B5575C968}"/>
              </a:ext>
              <a:ext uri="{C183D7F6-B498-43B3-948B-1728B52AA6E4}">
                <adec:decorative xmlns:adec="http://schemas.microsoft.com/office/drawing/2017/decorative" val="1"/>
              </a:ext>
            </a:extLst>
          </p:cNvPr>
          <p:cNvPicPr>
            <a:picLocks noChangeAspect="1"/>
          </p:cNvPicPr>
          <p:nvPr/>
        </p:nvPicPr>
        <p:blipFill>
          <a:blip r:embed="rId3"/>
          <a:srcRect/>
          <a:stretch>
            <a:fillRect/>
          </a:stretch>
        </p:blipFill>
        <p:spPr>
          <a:xfrm rot="10800000">
            <a:off x="5465532" y="178244"/>
            <a:ext cx="1260935" cy="958311"/>
          </a:xfrm>
          <a:prstGeom prst="rect">
            <a:avLst/>
          </a:prstGeom>
        </p:spPr>
      </p:pic>
      <p:sp>
        <p:nvSpPr>
          <p:cNvPr id="6" name="Google Shape;53;p1">
            <a:extLst>
              <a:ext uri="{FF2B5EF4-FFF2-40B4-BE49-F238E27FC236}">
                <a16:creationId xmlns:a16="http://schemas.microsoft.com/office/drawing/2014/main" id="{4EBFA68A-FE34-1643-86D1-EAA26D393ED5}"/>
              </a:ext>
            </a:extLst>
          </p:cNvPr>
          <p:cNvSpPr txBox="1">
            <a:spLocks/>
          </p:cNvSpPr>
          <p:nvPr/>
        </p:nvSpPr>
        <p:spPr>
          <a:xfrm>
            <a:off x="444680" y="6213587"/>
            <a:ext cx="7301222" cy="25215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3A488C"/>
              </a:buClr>
              <a:buSzPts val="2000"/>
              <a:buFont typeface="Arial"/>
              <a:buNone/>
              <a:defRPr sz="2000" b="1" i="0" u="none" strike="noStrike" cap="none">
                <a:solidFill>
                  <a:srgbClr val="3A488C"/>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accent1"/>
              </a:buClr>
              <a:buSzPts val="2400"/>
              <a:buFont typeface="Arial"/>
              <a:buChar char="•"/>
              <a:defRPr sz="2400" b="1"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accent1"/>
              </a:buClr>
              <a:buSzPts val="2000"/>
              <a:buFont typeface="Arial"/>
              <a:buChar char="•"/>
              <a:defRPr sz="2000" b="1"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accent1"/>
              </a:buClr>
              <a:buSzPts val="1800"/>
              <a:buFont typeface="Arial"/>
              <a:buChar char="•"/>
              <a:defRPr sz="1800" b="1"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accent1"/>
              </a:buClr>
              <a:buSzPts val="1800"/>
              <a:buFont typeface="Arial"/>
              <a:buChar char="•"/>
              <a:defRPr sz="1800" b="1"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lnSpc>
                <a:spcPts val="3919"/>
              </a:lnSpc>
            </a:pPr>
            <a:r>
              <a:rPr lang="en-US" sz="1000" b="0" spc="196" dirty="0">
                <a:solidFill>
                  <a:srgbClr val="AE8441"/>
                </a:solidFill>
                <a:latin typeface="Roboto"/>
              </a:rPr>
              <a:t>UC DAVIS/ UC DAVIS HEALTH CENTER GEIT GROUP</a:t>
            </a:r>
          </a:p>
        </p:txBody>
      </p:sp>
      <p:sp>
        <p:nvSpPr>
          <p:cNvPr id="5" name="TextBox 4">
            <a:extLst>
              <a:ext uri="{FF2B5EF4-FFF2-40B4-BE49-F238E27FC236}">
                <a16:creationId xmlns:a16="http://schemas.microsoft.com/office/drawing/2014/main" id="{3B017C8A-76AB-6A4B-A5EA-2231B1FCFB06}"/>
              </a:ext>
              <a:ext uri="{C183D7F6-B498-43B3-948B-1728B52AA6E4}">
                <adec:decorative xmlns:adec="http://schemas.microsoft.com/office/drawing/2017/decorative" val="1"/>
              </a:ext>
            </a:extLst>
          </p:cNvPr>
          <p:cNvSpPr txBox="1"/>
          <p:nvPr/>
        </p:nvSpPr>
        <p:spPr>
          <a:xfrm>
            <a:off x="201384" y="6468304"/>
            <a:ext cx="486592" cy="304800"/>
          </a:xfrm>
          <a:prstGeom prst="rect">
            <a:avLst/>
          </a:prstGeom>
          <a:solidFill>
            <a:srgbClr val="E5B143"/>
          </a:solidFill>
        </p:spPr>
        <p:txBody>
          <a:bodyPr wrap="square" rtlCol="0">
            <a:spAutoFit/>
          </a:bodyPr>
          <a:lstStyle/>
          <a:p>
            <a:endParaRPr lang="en-US" dirty="0"/>
          </a:p>
        </p:txBody>
      </p:sp>
    </p:spTree>
    <p:extLst>
      <p:ext uri="{BB962C8B-B14F-4D97-AF65-F5344CB8AC3E}">
        <p14:creationId xmlns:p14="http://schemas.microsoft.com/office/powerpoint/2010/main" val="2784381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9" name="Title 8" hidden="1">
            <a:extLst>
              <a:ext uri="{FF2B5EF4-FFF2-40B4-BE49-F238E27FC236}">
                <a16:creationId xmlns:a16="http://schemas.microsoft.com/office/drawing/2014/main" id="{C6586E82-4AFA-0541-B0BE-BDD16C79200C}"/>
              </a:ext>
            </a:extLst>
          </p:cNvPr>
          <p:cNvSpPr>
            <a:spLocks noGrp="1"/>
          </p:cNvSpPr>
          <p:nvPr>
            <p:ph type="ctrTitle"/>
          </p:nvPr>
        </p:nvSpPr>
        <p:spPr>
          <a:xfrm>
            <a:off x="423745" y="286721"/>
            <a:ext cx="11269500" cy="922500"/>
          </a:xfrm>
        </p:spPr>
        <p:txBody>
          <a:bodyPr/>
          <a:lstStyle/>
          <a:p>
            <a:r>
              <a:rPr lang="en-US" dirty="0"/>
              <a:t>INITIAL GUIDING QUESTIONS</a:t>
            </a:r>
          </a:p>
        </p:txBody>
      </p:sp>
      <p:sp>
        <p:nvSpPr>
          <p:cNvPr id="51" name="Google Shape;51;p1"/>
          <p:cNvSpPr txBox="1">
            <a:spLocks noGrp="1"/>
          </p:cNvSpPr>
          <p:nvPr>
            <p:ph type="subTitle" idx="1"/>
          </p:nvPr>
        </p:nvSpPr>
        <p:spPr>
          <a:xfrm>
            <a:off x="806300" y="2937842"/>
            <a:ext cx="11269500" cy="894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accent1"/>
              </a:buClr>
              <a:buSzPts val="2800"/>
              <a:buFont typeface="Arial"/>
              <a:buNone/>
            </a:pPr>
            <a:r>
              <a:rPr lang="en-US" sz="4400" b="1" i="0" u="none" strike="noStrike" cap="none" dirty="0">
                <a:solidFill>
                  <a:schemeClr val="lt1"/>
                </a:solidFill>
                <a:latin typeface="Century Gothic" panose="020B0502020202020204" pitchFamily="34" charset="0"/>
                <a:sym typeface="Century Gothic"/>
              </a:rPr>
              <a:t>WHO WILL WE BE TOGETHER?</a:t>
            </a:r>
            <a:endParaRPr sz="4400" b="1" i="0" u="none" strike="noStrike" cap="none" dirty="0">
              <a:solidFill>
                <a:schemeClr val="lt1"/>
              </a:solidFill>
              <a:latin typeface="Century Gothic" panose="020B0502020202020204" pitchFamily="34" charset="0"/>
              <a:sym typeface="Century Gothic"/>
            </a:endParaRPr>
          </a:p>
        </p:txBody>
      </p:sp>
      <p:sp>
        <p:nvSpPr>
          <p:cNvPr id="53" name="Google Shape;53;p1"/>
          <p:cNvSpPr txBox="1">
            <a:spLocks noGrp="1"/>
          </p:cNvSpPr>
          <p:nvPr>
            <p:ph type="body" idx="3"/>
          </p:nvPr>
        </p:nvSpPr>
        <p:spPr>
          <a:prstGeom prst="rect">
            <a:avLst/>
          </a:prstGeom>
          <a:noFill/>
          <a:ln>
            <a:noFill/>
          </a:ln>
        </p:spPr>
        <p:txBody>
          <a:bodyPr spcFirstLastPara="1" wrap="square" lIns="91425" tIns="45700" rIns="91425" bIns="45700" anchor="ctr" anchorCtr="0">
            <a:noAutofit/>
          </a:bodyPr>
          <a:lstStyle/>
          <a:p>
            <a:pPr>
              <a:lnSpc>
                <a:spcPts val="3919"/>
              </a:lnSpc>
            </a:pPr>
            <a:r>
              <a:rPr lang="en-US" b="0" spc="196" dirty="0">
                <a:solidFill>
                  <a:srgbClr val="AE8441"/>
                </a:solidFill>
                <a:latin typeface="Roboto"/>
              </a:rPr>
              <a:t>UC DAVIS/ UC DAVIS HEALTH CENTER GEIT GROUP</a:t>
            </a:r>
          </a:p>
        </p:txBody>
      </p:sp>
      <p:sp>
        <p:nvSpPr>
          <p:cNvPr id="7" name="AutoShape 6">
            <a:extLst>
              <a:ext uri="{FF2B5EF4-FFF2-40B4-BE49-F238E27FC236}">
                <a16:creationId xmlns:a16="http://schemas.microsoft.com/office/drawing/2014/main" id="{91640020-450F-2C4C-B740-1A9C74382230}"/>
              </a:ext>
              <a:ext uri="{C183D7F6-B498-43B3-948B-1728B52AA6E4}">
                <adec:decorative xmlns:adec="http://schemas.microsoft.com/office/drawing/2017/decorative" val="1"/>
              </a:ext>
            </a:extLst>
          </p:cNvPr>
          <p:cNvSpPr/>
          <p:nvPr/>
        </p:nvSpPr>
        <p:spPr>
          <a:xfrm>
            <a:off x="522515" y="1612927"/>
            <a:ext cx="129696" cy="3641228"/>
          </a:xfrm>
          <a:prstGeom prst="rect">
            <a:avLst/>
          </a:prstGeom>
          <a:solidFill>
            <a:schemeClr val="tx2">
              <a:lumMod val="75000"/>
            </a:schemeClr>
          </a:solidFill>
        </p:spPr>
      </p:sp>
      <p:pic>
        <p:nvPicPr>
          <p:cNvPr id="8" name="Picture 7">
            <a:extLst>
              <a:ext uri="{FF2B5EF4-FFF2-40B4-BE49-F238E27FC236}">
                <a16:creationId xmlns:a16="http://schemas.microsoft.com/office/drawing/2014/main" id="{6D373120-9080-0248-A873-0A8B18C6CC24}"/>
              </a:ext>
              <a:ext uri="{C183D7F6-B498-43B3-948B-1728B52AA6E4}">
                <adec:decorative xmlns:adec="http://schemas.microsoft.com/office/drawing/2017/decorative" val="1"/>
              </a:ext>
            </a:extLst>
          </p:cNvPr>
          <p:cNvPicPr>
            <a:picLocks noChangeAspect="1"/>
          </p:cNvPicPr>
          <p:nvPr/>
        </p:nvPicPr>
        <p:blipFill>
          <a:blip r:embed="rId3">
            <a:alphaModFix amt="50000"/>
          </a:blip>
          <a:srcRect/>
          <a:stretch>
            <a:fillRect/>
          </a:stretch>
        </p:blipFill>
        <p:spPr>
          <a:xfrm>
            <a:off x="9146932" y="372995"/>
            <a:ext cx="6090135" cy="6029234"/>
          </a:xfrm>
          <a:prstGeom prst="rect">
            <a:avLst/>
          </a:prstGeom>
        </p:spPr>
      </p:pic>
    </p:spTree>
    <p:extLst>
      <p:ext uri="{BB962C8B-B14F-4D97-AF65-F5344CB8AC3E}">
        <p14:creationId xmlns:p14="http://schemas.microsoft.com/office/powerpoint/2010/main" val="2336653060"/>
      </p:ext>
    </p:extLst>
  </p:cSld>
  <p:clrMapOvr>
    <a:masterClrMapping/>
  </p:clrMapOvr>
</p:sld>
</file>

<file path=ppt/theme/theme1.xml><?xml version="1.0" encoding="utf-8"?>
<a:theme xmlns:a="http://schemas.openxmlformats.org/drawingml/2006/main" name="Office Theme">
  <a:themeElements>
    <a:clrScheme name="UC Santa Barbara">
      <a:dk1>
        <a:srgbClr val="000000"/>
      </a:dk1>
      <a:lt1>
        <a:srgbClr val="FFFFFF"/>
      </a:lt1>
      <a:dk2>
        <a:srgbClr val="003660"/>
      </a:dk2>
      <a:lt2>
        <a:srgbClr val="FEBC11"/>
      </a:lt2>
      <a:accent1>
        <a:srgbClr val="04859B"/>
      </a:accent1>
      <a:accent2>
        <a:srgbClr val="798D38"/>
      </a:accent2>
      <a:accent3>
        <a:srgbClr val="0BA89A"/>
      </a:accent3>
      <a:accent4>
        <a:srgbClr val="EF5645"/>
      </a:accent4>
      <a:accent5>
        <a:srgbClr val="9CBEBE"/>
      </a:accent5>
      <a:accent6>
        <a:srgbClr val="DCD6CC"/>
      </a:accent6>
      <a:hlink>
        <a:srgbClr val="07518C"/>
      </a:hlink>
      <a:folHlink>
        <a:srgbClr val="A1AFB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1724</TotalTime>
  <Words>1896</Words>
  <Application>Microsoft Macintosh PowerPoint</Application>
  <PresentationFormat>Widescreen</PresentationFormat>
  <Paragraphs>243</Paragraphs>
  <Slides>28</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Bradley Hand</vt:lpstr>
      <vt:lpstr>Calibri</vt:lpstr>
      <vt:lpstr>Century Gothic</vt:lpstr>
      <vt:lpstr>Mistral</vt:lpstr>
      <vt:lpstr>Roboto</vt:lpstr>
      <vt:lpstr>Office Theme</vt:lpstr>
      <vt:lpstr>THE POWER OF CAMPUS COLLABORATION</vt:lpstr>
      <vt:lpstr>TRIVIA TIME</vt:lpstr>
      <vt:lpstr>TRIVIA TIME</vt:lpstr>
      <vt:lpstr>Our Initial Questions</vt:lpstr>
      <vt:lpstr>WHO WE ARE</vt:lpstr>
      <vt:lpstr>Our Initial Questions</vt:lpstr>
      <vt:lpstr>WHERE WE STARTED </vt:lpstr>
      <vt:lpstr>JUMPING IN</vt:lpstr>
      <vt:lpstr>INITIAL GUIDING QUESTIONS</vt:lpstr>
      <vt:lpstr>Our Initial Questions</vt:lpstr>
      <vt:lpstr>WHAT GUIDES OUR GROUP </vt:lpstr>
      <vt:lpstr>GEIT CHARTER</vt:lpstr>
      <vt:lpstr>Our Initial Questions</vt:lpstr>
      <vt:lpstr>WHO JOINED US? </vt:lpstr>
      <vt:lpstr>LET’S CONNECT</vt:lpstr>
      <vt:lpstr>WHAT DID MEMBERS WANT?</vt:lpstr>
      <vt:lpstr>SUB-COMMITTEES</vt:lpstr>
      <vt:lpstr>IDENTITY PHASE</vt:lpstr>
      <vt:lpstr>MEETING EVERY OTHER MONTH</vt:lpstr>
      <vt:lpstr>What’s Working So Far</vt:lpstr>
      <vt:lpstr>CHALLENGES</vt:lpstr>
      <vt:lpstr>UC COLLABORATION</vt:lpstr>
      <vt:lpstr>Do You Know the WIT/GEIT Group On Your Campus?</vt:lpstr>
      <vt:lpstr>WHERE DO WE GO FROM HERE?</vt:lpstr>
      <vt:lpstr>QUOTE</vt:lpstr>
      <vt:lpstr>Any Questions</vt:lpstr>
      <vt:lpstr>Contact Us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POWER OF CAMPUS COLLABORATION</dc:title>
  <cp:lastModifiedBy>Emily A Marwedel</cp:lastModifiedBy>
  <cp:revision>67</cp:revision>
  <cp:lastPrinted>2019-07-10T16:02:21Z</cp:lastPrinted>
  <dcterms:modified xsi:type="dcterms:W3CDTF">2019-07-10T16:49:58Z</dcterms:modified>
</cp:coreProperties>
</file>