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y="5143500" cx="9144000"/>
  <p:notesSz cx="6858000" cy="9144000"/>
  <p:embeddedFontLst>
    <p:embeddedFont>
      <p:font typeface="Caveat"/>
      <p:regular r:id="rId46"/>
      <p:bold r:id="rId47"/>
    </p:embeddedFont>
    <p:embeddedFont>
      <p:font typeface="Lora"/>
      <p:regular r:id="rId48"/>
      <p:bold r:id="rId49"/>
      <p:italic r:id="rId50"/>
      <p:boldItalic r:id="rId51"/>
    </p:embeddedFont>
    <p:embeddedFont>
      <p:font typeface="Quattrocento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Caveat-regular.fntdata"/><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ora-regular.fntdata"/><Relationship Id="rId47" Type="http://schemas.openxmlformats.org/officeDocument/2006/relationships/font" Target="fonts/Caveat-bold.fntdata"/><Relationship Id="rId49" Type="http://schemas.openxmlformats.org/officeDocument/2006/relationships/font" Target="fonts/Lora-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ora-boldItalic.fntdata"/><Relationship Id="rId50" Type="http://schemas.openxmlformats.org/officeDocument/2006/relationships/font" Target="fonts/Lora-italic.fntdata"/><Relationship Id="rId53" Type="http://schemas.openxmlformats.org/officeDocument/2006/relationships/font" Target="fonts/QuattrocentoSans-bold.fntdata"/><Relationship Id="rId52" Type="http://schemas.openxmlformats.org/officeDocument/2006/relationships/font" Target="fonts/QuattrocentoSans-regular.fntdata"/><Relationship Id="rId11" Type="http://schemas.openxmlformats.org/officeDocument/2006/relationships/slide" Target="slides/slide7.xml"/><Relationship Id="rId55" Type="http://schemas.openxmlformats.org/officeDocument/2006/relationships/font" Target="fonts/QuattrocentoSans-boldItalic.fntdata"/><Relationship Id="rId10" Type="http://schemas.openxmlformats.org/officeDocument/2006/relationships/slide" Target="slides/slide6.xml"/><Relationship Id="rId54" Type="http://schemas.openxmlformats.org/officeDocument/2006/relationships/font" Target="fonts/QuattrocentoSans-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markmurphy/2018/04/15/neuroscience-explains-why-you-need-to-write-down-your-goals-if-you-actually-want-to-achieve-them/#41711bf67905"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d2df750ce_0_1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d2df750c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t>
            </a:r>
            <a:r>
              <a:rPr lang="en"/>
              <a:t>...</a:t>
            </a:r>
            <a:r>
              <a:rPr lang="en"/>
              <a:t> and </a:t>
            </a:r>
            <a:r>
              <a:rPr lang="en"/>
              <a:t>accomplishing</a:t>
            </a:r>
            <a:r>
              <a:rPr lang="en"/>
              <a:t> goals can seem overwhelming. When this happens it’s time to get serious about your goal and typically that is because you’ve reached the tipping point between interest and intent.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d2df750ce_0_1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d2df750c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t>
            </a:r>
            <a:r>
              <a:rPr lang="en"/>
              <a:t>The difference between intent and interest is </a:t>
            </a:r>
            <a:r>
              <a:rPr b="1" lang="en"/>
              <a:t>need </a:t>
            </a:r>
            <a:r>
              <a:rPr lang="en"/>
              <a:t>and </a:t>
            </a:r>
            <a:r>
              <a:rPr b="1" lang="en"/>
              <a:t>resolve</a:t>
            </a:r>
            <a:r>
              <a:rPr lang="en"/>
              <a:t>. You experience this every time you look in your Dad’s basement and recoil in horror. When this happens, you’re no longer idly interested in de-cluttering --that interest has </a:t>
            </a:r>
            <a:r>
              <a:rPr b="1" lang="en"/>
              <a:t>converted to intent</a:t>
            </a:r>
            <a:r>
              <a:rPr lang="en"/>
              <a:t> because of need.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need comes urgency that lends us motivation to do something.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d2df750ce_1_1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d2df750ce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t>
            </a:r>
            <a:r>
              <a:rPr lang="en">
                <a:solidFill>
                  <a:schemeClr val="dk1"/>
                </a:solidFill>
              </a:rPr>
              <a:t>You may be interested in baking a minion cake, but if you’re serious about a realistic goal you’ll want to set a clear intention for what you want to do and a roadmap for how to get there. Muddy, unregulated intention will greatly impact the outcome of your goal… resulting in whatever that nightmare is.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d2df750ce_1_1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d2df750ce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This is why we make plans and structure them. To bridge the difference between intention and outcome.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5d2df750ce_1_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5d2df750ce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 It is critically important to plan you goals and understand how they feed into the larger picture: the vision and mission of your organization. Being able to link personal, departmental, and </a:t>
            </a:r>
            <a:r>
              <a:rPr lang="en"/>
              <a:t>organization</a:t>
            </a:r>
            <a:r>
              <a:rPr lang="en"/>
              <a:t> goals can help translate something tactical into something strategic...this is key for elevator pitches and explaining to management teams.  Goals that may not be perfectly aligned may still be useful, but we still need to think in this context.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d2df750ce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d2df750c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 Thinking in different time horizons can be very helpful in decomposing goals.  Be careful to frame goals and be clear if you are talking about objective, strategy or tactics.  Each has a role.  The micro example is a tactic, the macro example is an objective.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d2df750ce_2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d2df750ce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We need to be mindful that our goal setting skills need to evolve just as our careers do.  Patterns and previous experience may not be enough in some cases, so we need to grow.  The example I like to think of here is the false summit.  Climbing a mountain peak, only to discover that there is yet another taller peak beyond it.  This isn’t a bad thing!  This is us growing.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d2df750ce_2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d2df750ce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Growth isn’t something we need to do sometimes, it’s something we need to adopt.  Embracing a growth mindset is key.  It takes effort and time, especially getting to know yourself and your patterns that help/hurt you.  Don’t be afraid to try, even if you fail.  Failure gives you lots of opportunity to learn.  Failure is not a bad word.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d2df750ce_2_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d2df750ce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Embrace feedback loops to incorporate small, regular and effective improvements in whatever your goal is.  It isn’t just enough to have a goal, we need to converge action + effort.  The result is concept called deliberate practice.  An example might be you want to get better at facilitating meetings.  You’ve got an opportunity to step up and run a small project that has weekly meetings.  You call on a trusted advisor to give you honest feedback after each meeting and you reflect on how you can incorporate that feedback into the next meeting.  This can be applied to many other examples: fitbits &amp; sleep trackers offer daily / hourly feedback.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d2df750ce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d2df750c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d2df750ce_1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d2df750ce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 Read quote.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d2df750ce_2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d2df750ce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 - </a:t>
            </a:r>
            <a:r>
              <a:rPr lang="en">
                <a:solidFill>
                  <a:schemeClr val="dk1"/>
                </a:solidFill>
              </a:rPr>
              <a:t>Why is it important to have a trust circle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d2df750ce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5d2df750c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 -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 need to tell people your actual goal if you want your advocates to work for you.</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Conversations to conversion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Make it real with advocates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d2df750ce_2_9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d2df750ce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A </a:t>
            </a:r>
            <a:r>
              <a:rPr lang="en">
                <a:solidFill>
                  <a:schemeClr val="dk1"/>
                </a:solidFill>
              </a:rPr>
              <a:t>trusted</a:t>
            </a:r>
            <a:r>
              <a:rPr lang="en">
                <a:solidFill>
                  <a:schemeClr val="dk1"/>
                </a:solidFill>
              </a:rPr>
              <a:t> circle is a confluence of important </a:t>
            </a:r>
            <a:r>
              <a:rPr lang="en">
                <a:solidFill>
                  <a:schemeClr val="dk1"/>
                </a:solidFill>
              </a:rPr>
              <a:t>individuals</a:t>
            </a:r>
            <a:r>
              <a:rPr lang="en">
                <a:solidFill>
                  <a:schemeClr val="dk1"/>
                </a:solidFill>
              </a:rPr>
              <a:t> and groups in your life.  There isn’t a perfect size or </a:t>
            </a:r>
            <a:r>
              <a:rPr lang="en">
                <a:solidFill>
                  <a:schemeClr val="dk1"/>
                </a:solidFill>
              </a:rPr>
              <a:t>composition</a:t>
            </a:r>
            <a:r>
              <a:rPr lang="en">
                <a:solidFill>
                  <a:schemeClr val="dk1"/>
                </a:solidFill>
              </a:rPr>
              <a:t>, but there is one key theme: all members of YOUR circle should be YOUR advocate.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Allison - What </a:t>
            </a:r>
            <a:r>
              <a:rPr b="1" lang="en">
                <a:solidFill>
                  <a:schemeClr val="dk1"/>
                </a:solidFill>
              </a:rPr>
              <a:t>does </a:t>
            </a:r>
            <a:r>
              <a:rPr lang="en">
                <a:solidFill>
                  <a:schemeClr val="dk1"/>
                </a:solidFill>
              </a:rPr>
              <a:t>a trust circle look like and how to find these people in your life. Example of WiAC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5d2df750ce_2_3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5d2df750ce_2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Basic trust covers basic safety needs (no one is going to poke me in the eye), but psychological safety means: you can be vulnerable, take risks and listen/provide critical feedback because you know WITHOUT a doubt you are in a truly safe space.  This concept is often talked about within the context of work teams, but is also applies and takes on deeper meaning in our trusted circles.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5d2df750ce_2_3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5d2df750ce_2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Think back to your trusted circle now, take 5 seconds, how much psychological safety does your trusted circle provide?  Quick show of hands, who thinks they could use some more?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Allison - Comment to tie back to WiAC circle</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5d2df750ce_2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d2df750ce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MICHAEL </a:t>
            </a:r>
            <a:r>
              <a:rPr lang="en">
                <a:solidFill>
                  <a:schemeClr val="dk1"/>
                </a:solidFill>
              </a:rPr>
              <a:t>- Here are some tips when it comes to thinking about how to build your trusted circles.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Allison</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5d2df750ce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5d2df750c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This next section is for all the supervisors and managers out there!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5d2df750ce_2_3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d2df750ce_2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MICHAEL - </a:t>
            </a:r>
            <a:r>
              <a:rPr lang="en"/>
              <a:t>The importance of reviewing goals with employees. Not everyone will interested in goal setting (especially longer term goals) but it’s important for supervisors and employees to have a forum for discussion.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5d2df750ce_2_4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5d2df750ce_2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As a supervisor it’s common to set stretch goals for your department or organization. It’s </a:t>
            </a:r>
            <a:r>
              <a:rPr lang="en"/>
              <a:t>critically</a:t>
            </a:r>
            <a:r>
              <a:rPr lang="en"/>
              <a:t> important to be mindful of unintended consequences in your goals. (i.e. Goals Gone Bad). </a:t>
            </a:r>
            <a:r>
              <a:rPr lang="en">
                <a:solidFill>
                  <a:srgbClr val="181818"/>
                </a:solidFill>
                <a:highlight>
                  <a:srgbClr val="FFFFFF"/>
                </a:highlight>
              </a:rPr>
              <a:t>When people focus on a specific stretch goal, and fail to perform other valued activities that are needed by the organization, goals are failing.</a:t>
            </a:r>
            <a:endParaRPr>
              <a:solidFill>
                <a:srgbClr val="181818"/>
              </a:solidFill>
              <a:highlight>
                <a:srgbClr val="FFFFFF"/>
              </a:highlight>
            </a:endParaRPr>
          </a:p>
          <a:p>
            <a:pPr indent="0" lvl="0" marL="0" rtl="0" algn="l">
              <a:spcBef>
                <a:spcPts val="0"/>
              </a:spcBef>
              <a:spcAft>
                <a:spcPts val="0"/>
              </a:spcAft>
              <a:buNone/>
            </a:pPr>
            <a:r>
              <a:t/>
            </a:r>
            <a:endParaRPr>
              <a:solidFill>
                <a:srgbClr val="181818"/>
              </a:solidFill>
              <a:highlight>
                <a:srgbClr val="FFFFFF"/>
              </a:highlight>
            </a:endParaRPr>
          </a:p>
          <a:p>
            <a:pPr indent="0" lvl="0" marL="0" rtl="0" algn="l">
              <a:spcBef>
                <a:spcPts val="0"/>
              </a:spcBef>
              <a:spcAft>
                <a:spcPts val="0"/>
              </a:spcAft>
              <a:buNone/>
            </a:pPr>
            <a:r>
              <a:rPr lang="en">
                <a:solidFill>
                  <a:srgbClr val="181818"/>
                </a:solidFill>
                <a:highlight>
                  <a:srgbClr val="FFFFFF"/>
                </a:highlight>
              </a:rPr>
              <a:t>When employees care exclusively about reaching a goal,</a:t>
            </a:r>
            <a:r>
              <a:rPr b="1" lang="en" u="sng">
                <a:solidFill>
                  <a:srgbClr val="181818"/>
                </a:solidFill>
                <a:highlight>
                  <a:srgbClr val="FFFFFF"/>
                </a:highlight>
              </a:rPr>
              <a:t>CLICK</a:t>
            </a:r>
            <a:r>
              <a:rPr lang="en">
                <a:solidFill>
                  <a:srgbClr val="181818"/>
                </a:solidFill>
                <a:highlight>
                  <a:srgbClr val="FFFFFF"/>
                </a:highlight>
              </a:rPr>
              <a:t> and </a:t>
            </a:r>
            <a:r>
              <a:rPr b="1" lang="en">
                <a:solidFill>
                  <a:srgbClr val="181818"/>
                </a:solidFill>
                <a:highlight>
                  <a:srgbClr val="FFFFFF"/>
                </a:highlight>
              </a:rPr>
              <a:t>bad </a:t>
            </a:r>
            <a:r>
              <a:rPr lang="en">
                <a:solidFill>
                  <a:srgbClr val="181818"/>
                </a:solidFill>
                <a:highlight>
                  <a:srgbClr val="FFFFFF"/>
                </a:highlight>
              </a:rPr>
              <a:t>things can happen if they fail, </a:t>
            </a:r>
            <a:r>
              <a:rPr b="1" lang="en">
                <a:solidFill>
                  <a:srgbClr val="181818"/>
                </a:solidFill>
                <a:highlight>
                  <a:srgbClr val="FFFFFF"/>
                </a:highlight>
              </a:rPr>
              <a:t>unethical behavior goes up</a:t>
            </a:r>
            <a:r>
              <a:rPr lang="en">
                <a:solidFill>
                  <a:srgbClr val="181818"/>
                </a:solidFill>
                <a:highlight>
                  <a:srgbClr val="FFFFFF"/>
                </a:highlight>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So let’s go back to 2015. I’ve traveled to Upstate NY to visit my father in my childhood home. As many of you may have experienced (or will experience) a decision was made that Dad needed to </a:t>
            </a:r>
            <a:r>
              <a:rPr lang="en"/>
              <a:t>downsize</a:t>
            </a:r>
            <a:r>
              <a:rPr lang="en"/>
              <a:t>. Big property, big house, LOTS. OF. STUFF. 35 years of stuff to be exact. But I am there and figure “Hey! Let’s get started Dad!” He’s game and I’m not leaving for 3 more days, so begins what I like to call...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5d2df750ce_2_4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5d2df750ce_2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81818"/>
                </a:solidFill>
                <a:highlight>
                  <a:srgbClr val="FFFFFF"/>
                </a:highlight>
              </a:rPr>
              <a:t>ALLISON - If you know the exact specific behaviors you want, stretch goals may be just fine. But, if you want employees to engage in other pro-social behaviors (e.g., helping others in the organization) and/or to act ethically, you need to be a lot more careful than simply providing a stretch goal. Additionally, there is a growing set of research that shows </a:t>
            </a:r>
            <a:r>
              <a:rPr b="1" lang="en">
                <a:solidFill>
                  <a:srgbClr val="181818"/>
                </a:solidFill>
                <a:highlight>
                  <a:srgbClr val="FFFFFF"/>
                </a:highlight>
              </a:rPr>
              <a:t>"learning or mastery" </a:t>
            </a:r>
            <a:r>
              <a:rPr lang="en">
                <a:solidFill>
                  <a:srgbClr val="181818"/>
                </a:solidFill>
                <a:highlight>
                  <a:srgbClr val="FFFFFF"/>
                </a:highlight>
              </a:rPr>
              <a:t>goals have much more </a:t>
            </a:r>
            <a:r>
              <a:rPr b="1" lang="en">
                <a:solidFill>
                  <a:srgbClr val="181818"/>
                </a:solidFill>
                <a:highlight>
                  <a:srgbClr val="FFFFFF"/>
                </a:highlight>
              </a:rPr>
              <a:t>positive effects on performance</a:t>
            </a:r>
            <a:r>
              <a:rPr lang="en">
                <a:solidFill>
                  <a:srgbClr val="181818"/>
                </a:solidFill>
                <a:highlight>
                  <a:srgbClr val="FFFFFF"/>
                </a:highlight>
              </a:rPr>
              <a:t> and internal motivation than "performance" goals.</a:t>
            </a:r>
            <a:endParaRPr>
              <a:solidFill>
                <a:srgbClr val="181818"/>
              </a:solidFill>
              <a:highlight>
                <a:srgbClr val="FFFFFF"/>
              </a:highlight>
            </a:endParaRPr>
          </a:p>
          <a:p>
            <a:pPr indent="0" lvl="0" marL="0" rtl="0" algn="l">
              <a:spcBef>
                <a:spcPts val="0"/>
              </a:spcBef>
              <a:spcAft>
                <a:spcPts val="0"/>
              </a:spcAft>
              <a:buNone/>
            </a:pPr>
            <a:r>
              <a:t/>
            </a:r>
            <a:endParaRPr>
              <a:solidFill>
                <a:srgbClr val="181818"/>
              </a:solidFill>
              <a:highlight>
                <a:srgbClr val="FFFFFF"/>
              </a:highlight>
            </a:endParaRPr>
          </a:p>
          <a:p>
            <a:pPr indent="0" lvl="0" marL="0" rtl="0" algn="l">
              <a:spcBef>
                <a:spcPts val="0"/>
              </a:spcBef>
              <a:spcAft>
                <a:spcPts val="0"/>
              </a:spcAft>
              <a:buNone/>
            </a:pPr>
            <a:r>
              <a:rPr lang="en" u="sng">
                <a:solidFill>
                  <a:schemeClr val="hlink"/>
                </a:solidFill>
                <a:hlinkClick r:id="rId2"/>
              </a:rPr>
              <a:t>https://www.forbes.com/sites/markmurphy/2018/04/15/neuroscience-explains-why-you-need-to-write-down-your-goals-if-you-actually-want-to-achieve-them/#41711bf67905</a:t>
            </a:r>
            <a:endParaRPr sz="1300">
              <a:solidFill>
                <a:srgbClr val="181818"/>
              </a:solidFill>
              <a:highlight>
                <a:srgbClr val="FFFFF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5d2df750ce_2_4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5d2df750ce_2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A lot of times as supervisors and managers, we tend to be on the giving-end for advice or technical expertise.  We’ve got to remember if we are talking, there is no way we are listening.  Also, remember the setting matters.  Physical spaces like formal conference rooms where conversations are fast paced and intense can influence the meeting style.  Try changing up the location to a more casual location (coffee or on-the-go).  Also, remember you are trying to connect a person not just a goal.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a:t>
            </a:r>
            <a:r>
              <a:rPr lang="en">
                <a:solidFill>
                  <a:schemeClr val="dk1"/>
                </a:solidFill>
              </a:rPr>
              <a:t> </a:t>
            </a:r>
            <a:r>
              <a:rPr lang="en">
                <a:solidFill>
                  <a:schemeClr val="dk1"/>
                </a:solidFill>
              </a:rPr>
              <a:t>The importance of reviewing goals with employees.  You’ll need to find a rhythm and mode for your team, but it all starts with good preparation and that means giving them time to prepare and think.  A surefire way to get someone to worry: “We need meet about your goals”.   Again, “Don’t be Darth”!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5d2df750ce_0_1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5d2df750c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 Sup side: Be open, be </a:t>
            </a:r>
            <a:r>
              <a:rPr lang="en"/>
              <a:t>positive</a:t>
            </a:r>
            <a:r>
              <a:rPr lang="en"/>
              <a:t>, offer to help, use it as an opener.  Be mindful of the horizon, the longer means more time and context.</a:t>
            </a:r>
            <a:endParaRPr/>
          </a:p>
          <a:p>
            <a:pPr indent="0" lvl="0" marL="0" rtl="0" algn="l">
              <a:spcBef>
                <a:spcPts val="0"/>
              </a:spcBef>
              <a:spcAft>
                <a:spcPts val="0"/>
              </a:spcAft>
              <a:buNone/>
            </a:pPr>
            <a:r>
              <a:rPr b="1" lang="en"/>
              <a:t>CLICK</a:t>
            </a:r>
            <a:endParaRPr b="1"/>
          </a:p>
          <a:p>
            <a:pPr indent="0" lvl="0" marL="0" rtl="0" algn="l">
              <a:spcBef>
                <a:spcPts val="0"/>
              </a:spcBef>
              <a:spcAft>
                <a:spcPts val="0"/>
              </a:spcAft>
              <a:buNone/>
            </a:pPr>
            <a:r>
              <a:rPr lang="en"/>
              <a:t>ALLISON - Employee side: Understand that your supervisor may not always be aware of your goals within your organization. </a:t>
            </a:r>
            <a:endParaRPr/>
          </a:p>
          <a:p>
            <a:pPr indent="0" lvl="0" marL="0" rtl="0" algn="l">
              <a:spcBef>
                <a:spcPts val="0"/>
              </a:spcBef>
              <a:spcAft>
                <a:spcPts val="0"/>
              </a:spcAft>
              <a:buNone/>
            </a:pPr>
            <a:r>
              <a:rPr lang="en"/>
              <a:t>ALLISON - A note, don’t expect both sides to be excellent at having a conversation like this….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5d2df750ce_1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5d2df750c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Sometimes in the course of our careers, medium-to-longer goals can escape us.  It happens to different people at different times.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5d2df750ce_2_3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5d2df750ce_2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Here are some short tips to help you find a direction if you feel stuck or need some inspiration or reframing.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5d2df750ce_0_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5d2df750ce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 goal worth having doesn’t take an hour, or even one day, to come up with. You don’t want to cram for this one. Goals require a lot of thinking, brainstorming, list-making, and synthesizing of all the knowledge and data you have access to. The journey is just as important as the destination. One way to do this is to use the SMART methodology.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Harken back to beginning of talk with a SMART methodology</a:t>
            </a:r>
            <a:endParaRPr i="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5d2df750ce_2_4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5d2df750ce_2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 Here are a few tips on translating that intention into outcome.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5d2df750ce_2_1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5d2df750ce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I would like for you to </a:t>
            </a:r>
            <a:r>
              <a:rPr lang="en">
                <a:solidFill>
                  <a:schemeClr val="dk1"/>
                </a:solidFill>
              </a:rPr>
              <a:t>defer judgement on your own goals. Try and silence that negative voice in your head.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“five-fingered goal” One goal in the middle with 5 ways to help you accomplish that goal.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35f391192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5f391192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Each action is specifically linked to an outcome that directly support your goal.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Operation Folly. I have no real plan, have not taken stock of the house or what should happen first, but I HAVE A GOAL and I am MOTIVATED.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5d2df750ce_1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5d2df750ce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 Quick ground rules before we share: be an advocate for your peers in this 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Allison - </a:t>
            </a:r>
            <a:r>
              <a:rPr lang="en"/>
              <a:t>Facilitate</a:t>
            </a:r>
            <a:r>
              <a:rPr lang="en"/>
              <a:t> sharing.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5d2df750ce_2_3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5d2df750ce_2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Recap, closing.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Michael - Thank you for your time and participation today...and remember Don’t be Darth, either for your staff or for yourself!</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d2df750ce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d2df750c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We march into the basement full of energy and misguided dreams. Day 1 lasts for about 4 hours. </a:t>
            </a:r>
            <a:r>
              <a:rPr lang="en">
                <a:solidFill>
                  <a:schemeClr val="dk1"/>
                </a:solidFill>
              </a:rPr>
              <a:t>We’re moving piles around but wasting energy and not making much headway.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d2df750ce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d2df750c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On day 2 we realize we have miscalculated. What are we doing? How are we going to </a:t>
            </a:r>
            <a:r>
              <a:rPr lang="en"/>
              <a:t>accomplish</a:t>
            </a:r>
            <a:r>
              <a:rPr lang="en"/>
              <a:t> all this? We have a goal but no </a:t>
            </a:r>
            <a:r>
              <a:rPr lang="en"/>
              <a:t>discernible path to reaching it. </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d2df750ce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d2df750c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a:t>
            </a:r>
            <a:r>
              <a:rPr lang="en">
                <a:solidFill>
                  <a:schemeClr val="dk1"/>
                </a:solidFill>
              </a:rPr>
              <a:t>By day 3 we’re burned out and we’ve put our goal to the wayside in favor of Star Wars and pizza.</a:t>
            </a:r>
            <a:endParaRPr>
              <a:solidFill>
                <a:schemeClr val="dk1"/>
              </a:solidFill>
            </a:endParaRPr>
          </a:p>
          <a:p>
            <a:pPr indent="0" lvl="0" marL="0" rtl="0" algn="l">
              <a:spcBef>
                <a:spcPts val="0"/>
              </a:spcBef>
              <a:spcAft>
                <a:spcPts val="0"/>
              </a:spcAft>
              <a:buNone/>
            </a:pPr>
            <a:r>
              <a:rPr lang="en"/>
              <a:t>So what went wrong? Why was I not able to </a:t>
            </a:r>
            <a:r>
              <a:rPr lang="en"/>
              <a:t>accomplish</a:t>
            </a:r>
            <a:r>
              <a:rPr lang="en"/>
              <a:t> my goal? In this circumstance I had a very specific goal but I was unprepared and had an unrealistic objective &amp; timeline which, in the end, lead to abandonment of the goal in favor of a sausage &amp; mushroom pizza.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d2df750c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d2df750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ALLISON - In this talk we’ll be discussing how to </a:t>
            </a:r>
            <a:r>
              <a:rPr b="1" lang="en"/>
              <a:t>set </a:t>
            </a:r>
            <a:r>
              <a:rPr lang="en"/>
              <a:t>a goal that can be maintained, nurtured and ultimately achieved. Setting any goal for yourself requires intention, planning, accountability and realism. </a:t>
            </a:r>
            <a:endParaRPr/>
          </a:p>
          <a:p>
            <a:pPr indent="0" lvl="0" marL="0" rtl="0" algn="l">
              <a:spcBef>
                <a:spcPts val="0"/>
              </a:spcBef>
              <a:spcAft>
                <a:spcPts val="0"/>
              </a:spcAft>
              <a:buNone/>
            </a:pPr>
            <a:r>
              <a:rPr lang="en"/>
              <a:t>MICHAEL - We’ll be talking about why we create goals, how to create a circle of trusted peers that can help you with your goals, what the role of a supervisor is in goal setting, how to find your motivation and finally we’ll go over how to create an effective goal together.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d2bb50b99_2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d2bb50b99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ALLISON - </a:t>
            </a:r>
            <a:r>
              <a:rPr lang="en">
                <a:solidFill>
                  <a:schemeClr val="dk1"/>
                </a:solidFill>
              </a:rPr>
              <a:t>Effective goals help us bring our ideas into reality. Many times we can get bogged down by life...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996630" y="2003888"/>
            <a:ext cx="4523700" cy="1159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cxnSp>
        <p:nvCxnSpPr>
          <p:cNvPr id="11" name="Google Shape;11;p2"/>
          <p:cNvCxnSpPr/>
          <p:nvPr/>
        </p:nvCxnSpPr>
        <p:spPr>
          <a:xfrm>
            <a:off x="-6025" y="3676512"/>
            <a:ext cx="9162000" cy="0"/>
          </a:xfrm>
          <a:prstGeom prst="straightConnector1">
            <a:avLst/>
          </a:prstGeom>
          <a:noFill/>
          <a:ln cap="flat" cmpd="sng" w="9525">
            <a:solidFill>
              <a:srgbClr val="000000"/>
            </a:solidFill>
            <a:prstDash val="solid"/>
            <a:round/>
            <a:headEnd len="med" w="med" type="none"/>
            <a:tailEnd len="med" w="med" type="none"/>
          </a:ln>
        </p:spPr>
      </p:cxnSp>
      <p:sp>
        <p:nvSpPr>
          <p:cNvPr id="12" name="Google Shape;12;p2"/>
          <p:cNvSpPr/>
          <p:nvPr/>
        </p:nvSpPr>
        <p:spPr>
          <a:xfrm>
            <a:off x="111795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BLANK_1">
    <p:spTree>
      <p:nvGrpSpPr>
        <p:cNvPr id="65" name="Shape 65"/>
        <p:cNvGrpSpPr/>
        <p:nvPr/>
      </p:nvGrpSpPr>
      <p:grpSpPr>
        <a:xfrm>
          <a:off x="0" y="0"/>
          <a:ext cx="0" cy="0"/>
          <a:chOff x="0" y="0"/>
          <a:chExt cx="0" cy="0"/>
        </a:xfrm>
      </p:grpSpPr>
      <p:sp>
        <p:nvSpPr>
          <p:cNvPr id="66" name="Google Shape;66;p1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3" name="Shape 13"/>
        <p:cNvGrpSpPr/>
        <p:nvPr/>
      </p:nvGrpSpPr>
      <p:grpSpPr>
        <a:xfrm>
          <a:off x="0" y="0"/>
          <a:ext cx="0" cy="0"/>
          <a:chOff x="0" y="0"/>
          <a:chExt cx="0" cy="0"/>
        </a:xfrm>
      </p:grpSpPr>
      <p:sp>
        <p:nvSpPr>
          <p:cNvPr id="14" name="Google Shape;14;p3"/>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400"/>
              <a:buNone/>
              <a:defRPr sz="1400">
                <a:highlight>
                  <a:srgbClr val="FFCD00"/>
                </a:highlight>
              </a:defRPr>
            </a:lvl1pPr>
            <a:lvl2pPr lvl="1" rtl="0">
              <a:spcBef>
                <a:spcPts val="0"/>
              </a:spcBef>
              <a:spcAft>
                <a:spcPts val="0"/>
              </a:spcAft>
              <a:buClr>
                <a:schemeClr val="dk2"/>
              </a:buClr>
              <a:buSzPts val="1400"/>
              <a:buNone/>
              <a:defRPr sz="1400">
                <a:solidFill>
                  <a:schemeClr val="dk2"/>
                </a:solidFill>
                <a:highlight>
                  <a:srgbClr val="FFCD00"/>
                </a:highlight>
              </a:defRPr>
            </a:lvl2pPr>
            <a:lvl3pPr lvl="2" rtl="0">
              <a:spcBef>
                <a:spcPts val="0"/>
              </a:spcBef>
              <a:spcAft>
                <a:spcPts val="0"/>
              </a:spcAft>
              <a:buClr>
                <a:schemeClr val="dk2"/>
              </a:buClr>
              <a:buSzPts val="1400"/>
              <a:buNone/>
              <a:defRPr sz="1400">
                <a:solidFill>
                  <a:schemeClr val="dk2"/>
                </a:solidFill>
                <a:highlight>
                  <a:srgbClr val="FFCD00"/>
                </a:highlight>
              </a:defRPr>
            </a:lvl3pPr>
            <a:lvl4pPr lvl="3" rtl="0">
              <a:spcBef>
                <a:spcPts val="0"/>
              </a:spcBef>
              <a:spcAft>
                <a:spcPts val="0"/>
              </a:spcAft>
              <a:buClr>
                <a:schemeClr val="dk2"/>
              </a:buClr>
              <a:buSzPts val="1400"/>
              <a:buNone/>
              <a:defRPr sz="1400">
                <a:solidFill>
                  <a:schemeClr val="dk2"/>
                </a:solidFill>
                <a:highlight>
                  <a:srgbClr val="FFCD00"/>
                </a:highlight>
              </a:defRPr>
            </a:lvl4pPr>
            <a:lvl5pPr lvl="4" rtl="0">
              <a:spcBef>
                <a:spcPts val="0"/>
              </a:spcBef>
              <a:spcAft>
                <a:spcPts val="0"/>
              </a:spcAft>
              <a:buClr>
                <a:schemeClr val="dk2"/>
              </a:buClr>
              <a:buSzPts val="1400"/>
              <a:buNone/>
              <a:defRPr sz="1400">
                <a:solidFill>
                  <a:schemeClr val="dk2"/>
                </a:solidFill>
                <a:highlight>
                  <a:srgbClr val="FFCD00"/>
                </a:highlight>
              </a:defRPr>
            </a:lvl5pPr>
            <a:lvl6pPr lvl="5" rtl="0">
              <a:spcBef>
                <a:spcPts val="0"/>
              </a:spcBef>
              <a:spcAft>
                <a:spcPts val="0"/>
              </a:spcAft>
              <a:buClr>
                <a:schemeClr val="dk2"/>
              </a:buClr>
              <a:buSzPts val="1400"/>
              <a:buNone/>
              <a:defRPr sz="1400">
                <a:solidFill>
                  <a:schemeClr val="dk2"/>
                </a:solidFill>
                <a:highlight>
                  <a:srgbClr val="FFCD00"/>
                </a:highlight>
              </a:defRPr>
            </a:lvl6pPr>
            <a:lvl7pPr lvl="6" rtl="0">
              <a:spcBef>
                <a:spcPts val="0"/>
              </a:spcBef>
              <a:spcAft>
                <a:spcPts val="0"/>
              </a:spcAft>
              <a:buClr>
                <a:schemeClr val="dk2"/>
              </a:buClr>
              <a:buSzPts val="1400"/>
              <a:buNone/>
              <a:defRPr sz="1400">
                <a:solidFill>
                  <a:schemeClr val="dk2"/>
                </a:solidFill>
                <a:highlight>
                  <a:srgbClr val="FFCD00"/>
                </a:highlight>
              </a:defRPr>
            </a:lvl7pPr>
            <a:lvl8pPr lvl="7" rtl="0">
              <a:spcBef>
                <a:spcPts val="0"/>
              </a:spcBef>
              <a:spcAft>
                <a:spcPts val="0"/>
              </a:spcAft>
              <a:buClr>
                <a:schemeClr val="dk2"/>
              </a:buClr>
              <a:buSzPts val="1400"/>
              <a:buNone/>
              <a:defRPr sz="1400">
                <a:solidFill>
                  <a:schemeClr val="dk2"/>
                </a:solidFill>
                <a:highlight>
                  <a:srgbClr val="FFCD00"/>
                </a:highlight>
              </a:defRPr>
            </a:lvl8pPr>
            <a:lvl9pPr lvl="8" rtl="0">
              <a:spcBef>
                <a:spcPts val="0"/>
              </a:spcBef>
              <a:spcAft>
                <a:spcPts val="0"/>
              </a:spcAft>
              <a:buClr>
                <a:schemeClr val="dk2"/>
              </a:buClr>
              <a:buSzPts val="1400"/>
              <a:buNone/>
              <a:defRPr sz="1400">
                <a:solidFill>
                  <a:schemeClr val="dk2"/>
                </a:solidFill>
                <a:highlight>
                  <a:srgbClr val="FFCD00"/>
                </a:highlight>
              </a:defRPr>
            </a:lvl9pPr>
          </a:lstStyle>
          <a:p/>
        </p:txBody>
      </p:sp>
      <p:cxnSp>
        <p:nvCxnSpPr>
          <p:cNvPr id="15" name="Google Shape;15;p3"/>
          <p:cNvCxnSpPr/>
          <p:nvPr/>
        </p:nvCxnSpPr>
        <p:spPr>
          <a:xfrm>
            <a:off x="-6025" y="2571762"/>
            <a:ext cx="1984500" cy="0"/>
          </a:xfrm>
          <a:prstGeom prst="straightConnector1">
            <a:avLst/>
          </a:prstGeom>
          <a:noFill/>
          <a:ln cap="flat" cmpd="sng" w="9525">
            <a:solidFill>
              <a:srgbClr val="CCCCCC"/>
            </a:solidFill>
            <a:prstDash val="solid"/>
            <a:round/>
            <a:headEnd len="med" w="med" type="none"/>
            <a:tailEnd len="med" w="med" type="none"/>
          </a:ln>
        </p:spPr>
      </p:cxnSp>
      <p:sp>
        <p:nvSpPr>
          <p:cNvPr id="16" name="Google Shape;16;p3"/>
          <p:cNvSpPr/>
          <p:nvPr/>
        </p:nvSpPr>
        <p:spPr>
          <a:xfrm>
            <a:off x="1117950" y="228825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cxnSp>
        <p:nvCxnSpPr>
          <p:cNvPr id="18" name="Google Shape;18;p3"/>
          <p:cNvCxnSpPr/>
          <p:nvPr/>
        </p:nvCxnSpPr>
        <p:spPr>
          <a:xfrm>
            <a:off x="5898975" y="2571750"/>
            <a:ext cx="3251100" cy="0"/>
          </a:xfrm>
          <a:prstGeom prst="straightConnector1">
            <a:avLst/>
          </a:prstGeom>
          <a:noFill/>
          <a:ln cap="flat" cmpd="sng" w="9525">
            <a:solidFill>
              <a:srgbClr val="CCCCCC"/>
            </a:solidFill>
            <a:prstDash val="solid"/>
            <a:round/>
            <a:headEnd len="med" w="med" type="none"/>
            <a:tailEnd len="med" w="med" type="none"/>
          </a:ln>
        </p:spPr>
      </p:cxnSp>
      <p:sp>
        <p:nvSpPr>
          <p:cNvPr id="19" name="Google Shape;19;p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0" name="Shape 20"/>
        <p:cNvGrpSpPr/>
        <p:nvPr/>
      </p:nvGrpSpPr>
      <p:grpSpPr>
        <a:xfrm>
          <a:off x="0" y="0"/>
          <a:ext cx="0" cy="0"/>
          <a:chOff x="0" y="0"/>
          <a:chExt cx="0" cy="0"/>
        </a:xfrm>
      </p:grpSpPr>
      <p:sp>
        <p:nvSpPr>
          <p:cNvPr id="21" name="Google Shape;21;p4"/>
          <p:cNvSpPr txBox="1"/>
          <p:nvPr>
            <p:ph idx="1" type="body"/>
          </p:nvPr>
        </p:nvSpPr>
        <p:spPr>
          <a:xfrm>
            <a:off x="2105050" y="2238000"/>
            <a:ext cx="4933800" cy="819900"/>
          </a:xfrm>
          <a:prstGeom prst="rect">
            <a:avLst/>
          </a:prstGeom>
        </p:spPr>
        <p:txBody>
          <a:bodyPr anchorCtr="0" anchor="b" bIns="91425" lIns="91425" spcFirstLastPara="1" rIns="91425" wrap="square" tIns="91425">
            <a:noAutofit/>
          </a:bodyPr>
          <a:lstStyle>
            <a:lvl1pPr indent="-381000" lvl="0" marL="457200" rtl="0" algn="ctr">
              <a:spcBef>
                <a:spcPts val="600"/>
              </a:spcBef>
              <a:spcAft>
                <a:spcPts val="0"/>
              </a:spcAft>
              <a:buSzPts val="2400"/>
              <a:buFont typeface="Lora"/>
              <a:buChar char="◉"/>
              <a:defRPr i="1" sz="2400">
                <a:latin typeface="Lora"/>
                <a:ea typeface="Lora"/>
                <a:cs typeface="Lora"/>
                <a:sym typeface="Lora"/>
              </a:defRPr>
            </a:lvl1pPr>
            <a:lvl2pPr indent="-355600" lvl="1" marL="914400" rtl="0" algn="ctr">
              <a:spcBef>
                <a:spcPts val="0"/>
              </a:spcBef>
              <a:spcAft>
                <a:spcPts val="0"/>
              </a:spcAft>
              <a:buSzPts val="2000"/>
              <a:buFont typeface="Lora"/>
              <a:buChar char="○"/>
              <a:defRPr i="1">
                <a:latin typeface="Lora"/>
                <a:ea typeface="Lora"/>
                <a:cs typeface="Lora"/>
                <a:sym typeface="Lora"/>
              </a:defRPr>
            </a:lvl2pPr>
            <a:lvl3pPr indent="-355600" lvl="2" marL="1371600" rtl="0" algn="ctr">
              <a:spcBef>
                <a:spcPts val="0"/>
              </a:spcBef>
              <a:spcAft>
                <a:spcPts val="0"/>
              </a:spcAft>
              <a:buSzPts val="2000"/>
              <a:buFont typeface="Lora"/>
              <a:buChar char="■"/>
              <a:defRPr i="1">
                <a:latin typeface="Lora"/>
                <a:ea typeface="Lora"/>
                <a:cs typeface="Lora"/>
                <a:sym typeface="Lora"/>
              </a:defRPr>
            </a:lvl3pPr>
            <a:lvl4pPr indent="-381000" lvl="3" marL="1828800" rtl="0" algn="ctr">
              <a:spcBef>
                <a:spcPts val="0"/>
              </a:spcBef>
              <a:spcAft>
                <a:spcPts val="0"/>
              </a:spcAft>
              <a:buSzPts val="2400"/>
              <a:buFont typeface="Lora"/>
              <a:buChar char="●"/>
              <a:defRPr i="1" sz="2400">
                <a:latin typeface="Lora"/>
                <a:ea typeface="Lora"/>
                <a:cs typeface="Lora"/>
                <a:sym typeface="Lora"/>
              </a:defRPr>
            </a:lvl4pPr>
            <a:lvl5pPr indent="-381000" lvl="4" marL="2286000" rtl="0" algn="ctr">
              <a:spcBef>
                <a:spcPts val="0"/>
              </a:spcBef>
              <a:spcAft>
                <a:spcPts val="0"/>
              </a:spcAft>
              <a:buSzPts val="2400"/>
              <a:buFont typeface="Lora"/>
              <a:buChar char="○"/>
              <a:defRPr i="1" sz="2400">
                <a:latin typeface="Lora"/>
                <a:ea typeface="Lora"/>
                <a:cs typeface="Lora"/>
                <a:sym typeface="Lora"/>
              </a:defRPr>
            </a:lvl5pPr>
            <a:lvl6pPr indent="-381000" lvl="5" marL="2743200" rtl="0" algn="ctr">
              <a:spcBef>
                <a:spcPts val="0"/>
              </a:spcBef>
              <a:spcAft>
                <a:spcPts val="0"/>
              </a:spcAft>
              <a:buSzPts val="2400"/>
              <a:buFont typeface="Lora"/>
              <a:buChar char="■"/>
              <a:defRPr i="1" sz="2400">
                <a:latin typeface="Lora"/>
                <a:ea typeface="Lora"/>
                <a:cs typeface="Lora"/>
                <a:sym typeface="Lora"/>
              </a:defRPr>
            </a:lvl6pPr>
            <a:lvl7pPr indent="-381000" lvl="6" marL="3200400" rtl="0" algn="ctr">
              <a:spcBef>
                <a:spcPts val="0"/>
              </a:spcBef>
              <a:spcAft>
                <a:spcPts val="0"/>
              </a:spcAft>
              <a:buSzPts val="2400"/>
              <a:buFont typeface="Lora"/>
              <a:buChar char="●"/>
              <a:defRPr i="1" sz="2400">
                <a:latin typeface="Lora"/>
                <a:ea typeface="Lora"/>
                <a:cs typeface="Lora"/>
                <a:sym typeface="Lora"/>
              </a:defRPr>
            </a:lvl7pPr>
            <a:lvl8pPr indent="-381000" lvl="7" marL="3657600" rtl="0" algn="ctr">
              <a:spcBef>
                <a:spcPts val="0"/>
              </a:spcBef>
              <a:spcAft>
                <a:spcPts val="0"/>
              </a:spcAft>
              <a:buSzPts val="2400"/>
              <a:buFont typeface="Lora"/>
              <a:buChar char="○"/>
              <a:defRPr i="1" sz="2400">
                <a:latin typeface="Lora"/>
                <a:ea typeface="Lora"/>
                <a:cs typeface="Lora"/>
                <a:sym typeface="Lora"/>
              </a:defRPr>
            </a:lvl8pPr>
            <a:lvl9pPr indent="-381000" lvl="8" marL="4114800" algn="ctr">
              <a:spcBef>
                <a:spcPts val="0"/>
              </a:spcBef>
              <a:spcAft>
                <a:spcPts val="0"/>
              </a:spcAft>
              <a:buSzPts val="2400"/>
              <a:buFont typeface="Lora"/>
              <a:buChar char="■"/>
              <a:defRPr i="1" sz="2400">
                <a:latin typeface="Lora"/>
                <a:ea typeface="Lora"/>
                <a:cs typeface="Lora"/>
                <a:sym typeface="Lora"/>
              </a:defRPr>
            </a:lvl9pPr>
          </a:lstStyle>
          <a:p/>
        </p:txBody>
      </p:sp>
      <p:cxnSp>
        <p:nvCxnSpPr>
          <p:cNvPr id="22" name="Google Shape;22;p4"/>
          <p:cNvCxnSpPr/>
          <p:nvPr/>
        </p:nvCxnSpPr>
        <p:spPr>
          <a:xfrm>
            <a:off x="4584075" y="3676500"/>
            <a:ext cx="0" cy="1480500"/>
          </a:xfrm>
          <a:prstGeom prst="straightConnector1">
            <a:avLst/>
          </a:prstGeom>
          <a:noFill/>
          <a:ln cap="flat" cmpd="sng" w="9525">
            <a:solidFill>
              <a:srgbClr val="CCCCCC"/>
            </a:solidFill>
            <a:prstDash val="solid"/>
            <a:round/>
            <a:headEnd len="med" w="med" type="none"/>
            <a:tailEnd len="med" w="med" type="none"/>
          </a:ln>
        </p:spPr>
      </p:cxnSp>
      <p:sp>
        <p:nvSpPr>
          <p:cNvPr id="23" name="Google Shape;23;p4"/>
          <p:cNvSpPr/>
          <p:nvPr/>
        </p:nvSpPr>
        <p:spPr>
          <a:xfrm>
            <a:off x="428850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nvSpPr>
        <p:spPr>
          <a:xfrm>
            <a:off x="3593400" y="3412652"/>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Lora"/>
                <a:ea typeface="Lora"/>
                <a:cs typeface="Lora"/>
                <a:sym typeface="Lora"/>
              </a:rPr>
              <a:t>“</a:t>
            </a:r>
            <a:endParaRPr b="1" sz="3600">
              <a:latin typeface="Lora"/>
              <a:ea typeface="Lora"/>
              <a:cs typeface="Lora"/>
              <a:sym typeface="Lora"/>
            </a:endParaRPr>
          </a:p>
        </p:txBody>
      </p:sp>
      <p:sp>
        <p:nvSpPr>
          <p:cNvPr id="25" name="Google Shape;25;p4"/>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6"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28" name="Google Shape;28;p5"/>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highlight>
                  <a:srgbClr val="FFFFFF"/>
                </a:highlight>
                <a:latin typeface="Lora"/>
                <a:ea typeface="Lora"/>
                <a:cs typeface="Lora"/>
                <a:sym typeface="Lora"/>
              </a:defRPr>
            </a:lvl2pPr>
            <a:lvl3pPr lvl="2" rtl="0">
              <a:spcBef>
                <a:spcPts val="0"/>
              </a:spcBef>
              <a:spcAft>
                <a:spcPts val="0"/>
              </a:spcAft>
              <a:buSzPts val="2000"/>
              <a:buFont typeface="Lora"/>
              <a:buNone/>
              <a:defRPr b="1" sz="2000">
                <a:highlight>
                  <a:srgbClr val="FFFFFF"/>
                </a:highlight>
                <a:latin typeface="Lora"/>
                <a:ea typeface="Lora"/>
                <a:cs typeface="Lora"/>
                <a:sym typeface="Lora"/>
              </a:defRPr>
            </a:lvl3pPr>
            <a:lvl4pPr lvl="3" rtl="0">
              <a:spcBef>
                <a:spcPts val="0"/>
              </a:spcBef>
              <a:spcAft>
                <a:spcPts val="0"/>
              </a:spcAft>
              <a:buSzPts val="2000"/>
              <a:buFont typeface="Lora"/>
              <a:buNone/>
              <a:defRPr b="1" sz="2000">
                <a:highlight>
                  <a:srgbClr val="FFFFFF"/>
                </a:highlight>
                <a:latin typeface="Lora"/>
                <a:ea typeface="Lora"/>
                <a:cs typeface="Lora"/>
                <a:sym typeface="Lora"/>
              </a:defRPr>
            </a:lvl4pPr>
            <a:lvl5pPr lvl="4" rtl="0">
              <a:spcBef>
                <a:spcPts val="0"/>
              </a:spcBef>
              <a:spcAft>
                <a:spcPts val="0"/>
              </a:spcAft>
              <a:buSzPts val="2000"/>
              <a:buFont typeface="Lora"/>
              <a:buNone/>
              <a:defRPr b="1" sz="2000">
                <a:highlight>
                  <a:srgbClr val="FFFFFF"/>
                </a:highlight>
                <a:latin typeface="Lora"/>
                <a:ea typeface="Lora"/>
                <a:cs typeface="Lora"/>
                <a:sym typeface="Lora"/>
              </a:defRPr>
            </a:lvl5pPr>
            <a:lvl6pPr lvl="5" rtl="0">
              <a:spcBef>
                <a:spcPts val="0"/>
              </a:spcBef>
              <a:spcAft>
                <a:spcPts val="0"/>
              </a:spcAft>
              <a:buSzPts val="2000"/>
              <a:buFont typeface="Lora"/>
              <a:buNone/>
              <a:defRPr b="1" sz="2000">
                <a:highlight>
                  <a:srgbClr val="FFFFFF"/>
                </a:highlight>
                <a:latin typeface="Lora"/>
                <a:ea typeface="Lora"/>
                <a:cs typeface="Lora"/>
                <a:sym typeface="Lora"/>
              </a:defRPr>
            </a:lvl6pPr>
            <a:lvl7pPr lvl="6" rtl="0">
              <a:spcBef>
                <a:spcPts val="0"/>
              </a:spcBef>
              <a:spcAft>
                <a:spcPts val="0"/>
              </a:spcAft>
              <a:buSzPts val="2000"/>
              <a:buFont typeface="Lora"/>
              <a:buNone/>
              <a:defRPr b="1" sz="2000">
                <a:highlight>
                  <a:srgbClr val="FFFFFF"/>
                </a:highlight>
                <a:latin typeface="Lora"/>
                <a:ea typeface="Lora"/>
                <a:cs typeface="Lora"/>
                <a:sym typeface="Lora"/>
              </a:defRPr>
            </a:lvl7pPr>
            <a:lvl8pPr lvl="7" rtl="0">
              <a:spcBef>
                <a:spcPts val="0"/>
              </a:spcBef>
              <a:spcAft>
                <a:spcPts val="0"/>
              </a:spcAft>
              <a:buSzPts val="2000"/>
              <a:buFont typeface="Lora"/>
              <a:buNone/>
              <a:defRPr b="1" sz="2000">
                <a:highlight>
                  <a:srgbClr val="FFFFFF"/>
                </a:highlight>
                <a:latin typeface="Lora"/>
                <a:ea typeface="Lora"/>
                <a:cs typeface="Lora"/>
                <a:sym typeface="Lora"/>
              </a:defRPr>
            </a:lvl8pPr>
            <a:lvl9pPr lvl="8" rtl="0">
              <a:spcBef>
                <a:spcPts val="0"/>
              </a:spcBef>
              <a:spcAft>
                <a:spcPts val="0"/>
              </a:spcAft>
              <a:buSzPts val="2000"/>
              <a:buFont typeface="Lora"/>
              <a:buNone/>
              <a:defRPr b="1" sz="2000">
                <a:highlight>
                  <a:srgbClr val="FFFFFF"/>
                </a:highlight>
                <a:latin typeface="Lora"/>
                <a:ea typeface="Lora"/>
                <a:cs typeface="Lora"/>
                <a:sym typeface="Lora"/>
              </a:defRPr>
            </a:lvl9pPr>
          </a:lstStyle>
          <a:p/>
        </p:txBody>
      </p:sp>
      <p:sp>
        <p:nvSpPr>
          <p:cNvPr id="30" name="Google Shape;30;p5"/>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cxnSp>
        <p:nvCxnSpPr>
          <p:cNvPr id="31" name="Google Shape;31;p5"/>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32" name="Google Shape;32;p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3" name="Shape 33"/>
        <p:cNvGrpSpPr/>
        <p:nvPr/>
      </p:nvGrpSpPr>
      <p:grpSpPr>
        <a:xfrm>
          <a:off x="0" y="0"/>
          <a:ext cx="0" cy="0"/>
          <a:chOff x="0" y="0"/>
          <a:chExt cx="0" cy="0"/>
        </a:xfrm>
      </p:grpSpPr>
      <p:sp>
        <p:nvSpPr>
          <p:cNvPr id="34" name="Google Shape;34;p6"/>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35" name="Google Shape;35;p6"/>
          <p:cNvSpPr txBox="1"/>
          <p:nvPr>
            <p:ph idx="1" type="body"/>
          </p:nvPr>
        </p:nvSpPr>
        <p:spPr>
          <a:xfrm>
            <a:off x="1381250" y="1618700"/>
            <a:ext cx="3425400" cy="32310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6" name="Google Shape;36;p6"/>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cxnSp>
        <p:nvCxnSpPr>
          <p:cNvPr id="37" name="Google Shape;37;p6"/>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38" name="Google Shape;38;p6"/>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6"/>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40" name="Google Shape;40;p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41" name="Shape 41"/>
        <p:cNvGrpSpPr/>
        <p:nvPr/>
      </p:nvGrpSpPr>
      <p:grpSpPr>
        <a:xfrm>
          <a:off x="0" y="0"/>
          <a:ext cx="0" cy="0"/>
          <a:chOff x="0" y="0"/>
          <a:chExt cx="0" cy="0"/>
        </a:xfrm>
      </p:grpSpPr>
      <p:sp>
        <p:nvSpPr>
          <p:cNvPr id="42" name="Google Shape;42;p7"/>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3" name="Google Shape;43;p7"/>
          <p:cNvSpPr txBox="1"/>
          <p:nvPr>
            <p:ph idx="1" type="body"/>
          </p:nvPr>
        </p:nvSpPr>
        <p:spPr>
          <a:xfrm>
            <a:off x="1381250"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4" name="Google Shape;44;p7"/>
          <p:cNvSpPr txBox="1"/>
          <p:nvPr>
            <p:ph idx="2" type="body"/>
          </p:nvPr>
        </p:nvSpPr>
        <p:spPr>
          <a:xfrm>
            <a:off x="3834912"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7"/>
          <p:cNvSpPr txBox="1"/>
          <p:nvPr>
            <p:ph idx="3" type="body"/>
          </p:nvPr>
        </p:nvSpPr>
        <p:spPr>
          <a:xfrm>
            <a:off x="6288573"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cxnSp>
        <p:nvCxnSpPr>
          <p:cNvPr id="46" name="Google Shape;46;p7"/>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47" name="Google Shape;47;p7"/>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7"/>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49" name="Google Shape;49;p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cxnSp>
        <p:nvCxnSpPr>
          <p:cNvPr id="52" name="Google Shape;52;p8"/>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53" name="Google Shape;53;p8"/>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 name="Google Shape;54;p8"/>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55" name="Google Shape;55;p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6" name="Shape 56"/>
        <p:cNvGrpSpPr/>
        <p:nvPr/>
      </p:nvGrpSpPr>
      <p:grpSpPr>
        <a:xfrm>
          <a:off x="0" y="0"/>
          <a:ext cx="0" cy="0"/>
          <a:chOff x="0" y="0"/>
          <a:chExt cx="0" cy="0"/>
        </a:xfrm>
      </p:grpSpPr>
      <p:sp>
        <p:nvSpPr>
          <p:cNvPr id="57" name="Google Shape;57;p9"/>
          <p:cNvSpPr txBox="1"/>
          <p:nvPr>
            <p:ph idx="1" type="body"/>
          </p:nvPr>
        </p:nvSpPr>
        <p:spPr>
          <a:xfrm>
            <a:off x="1990450" y="4037375"/>
            <a:ext cx="5163000" cy="519600"/>
          </a:xfrm>
          <a:prstGeom prst="rect">
            <a:avLst/>
          </a:prstGeom>
        </p:spPr>
        <p:txBody>
          <a:bodyPr anchorCtr="0" anchor="b" bIns="91425" lIns="91425" spcFirstLastPara="1" rIns="91425" wrap="square" tIns="91425">
            <a:noAutofit/>
          </a:bodyPr>
          <a:lstStyle>
            <a:lvl1pPr indent="-228600" lvl="0" marL="457200" algn="ctr">
              <a:spcBef>
                <a:spcPts val="360"/>
              </a:spcBef>
              <a:spcAft>
                <a:spcPts val="0"/>
              </a:spcAft>
              <a:buSzPts val="1400"/>
              <a:buFont typeface="Lora"/>
              <a:buNone/>
              <a:defRPr i="1" sz="1400">
                <a:latin typeface="Lora"/>
                <a:ea typeface="Lora"/>
                <a:cs typeface="Lora"/>
                <a:sym typeface="Lora"/>
              </a:defRPr>
            </a:lvl1pPr>
          </a:lstStyle>
          <a:p/>
        </p:txBody>
      </p:sp>
      <p:cxnSp>
        <p:nvCxnSpPr>
          <p:cNvPr id="58" name="Google Shape;58;p9"/>
          <p:cNvCxnSpPr/>
          <p:nvPr/>
        </p:nvCxnSpPr>
        <p:spPr>
          <a:xfrm>
            <a:off x="-6025" y="4666129"/>
            <a:ext cx="9162000" cy="0"/>
          </a:xfrm>
          <a:prstGeom prst="straightConnector1">
            <a:avLst/>
          </a:prstGeom>
          <a:noFill/>
          <a:ln cap="flat" cmpd="sng" w="9525">
            <a:solidFill>
              <a:srgbClr val="CCCCCC"/>
            </a:solidFill>
            <a:prstDash val="solid"/>
            <a:round/>
            <a:headEnd len="med" w="med" type="none"/>
            <a:tailEnd len="med" w="med" type="none"/>
          </a:ln>
        </p:spPr>
      </p:cxnSp>
      <p:sp>
        <p:nvSpPr>
          <p:cNvPr id="59" name="Google Shape;59;p9"/>
          <p:cNvSpPr/>
          <p:nvPr/>
        </p:nvSpPr>
        <p:spPr>
          <a:xfrm>
            <a:off x="4457400" y="4551496"/>
            <a:ext cx="229200" cy="229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9"/>
          <p:cNvSpPr txBox="1"/>
          <p:nvPr>
            <p:ph idx="12" type="sldNum"/>
          </p:nvPr>
        </p:nvSpPr>
        <p:spPr>
          <a:xfrm>
            <a:off x="4297650" y="4780700"/>
            <a:ext cx="548700" cy="3627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1" name="Shape 61"/>
        <p:cNvGrpSpPr/>
        <p:nvPr/>
      </p:nvGrpSpPr>
      <p:grpSpPr>
        <a:xfrm>
          <a:off x="0" y="0"/>
          <a:ext cx="0" cy="0"/>
          <a:chOff x="0" y="0"/>
          <a:chExt cx="0" cy="0"/>
        </a:xfrm>
      </p:grpSpPr>
      <p:cxnSp>
        <p:nvCxnSpPr>
          <p:cNvPr id="62" name="Google Shape;62;p10"/>
          <p:cNvCxnSpPr/>
          <p:nvPr/>
        </p:nvCxnSpPr>
        <p:spPr>
          <a:xfrm>
            <a:off x="-6025" y="4513729"/>
            <a:ext cx="9162000" cy="0"/>
          </a:xfrm>
          <a:prstGeom prst="straightConnector1">
            <a:avLst/>
          </a:prstGeom>
          <a:noFill/>
          <a:ln cap="flat" cmpd="sng" w="9525">
            <a:solidFill>
              <a:srgbClr val="CCCCCC"/>
            </a:solidFill>
            <a:prstDash val="solid"/>
            <a:round/>
            <a:headEnd len="med" w="med" type="none"/>
            <a:tailEnd len="med" w="med" type="none"/>
          </a:ln>
        </p:spPr>
      </p:cxnSp>
      <p:sp>
        <p:nvSpPr>
          <p:cNvPr id="63" name="Google Shape;63;p10"/>
          <p:cNvSpPr/>
          <p:nvPr/>
        </p:nvSpPr>
        <p:spPr>
          <a:xfrm>
            <a:off x="4293700" y="4235405"/>
            <a:ext cx="556500" cy="556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1381250" y="1616470"/>
            <a:ext cx="6809700" cy="31122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sp>
        <p:nvSpPr>
          <p:cNvPr id="7" name="Google Shape;7;p1"/>
          <p:cNvSpPr txBox="1"/>
          <p:nvPr>
            <p:ph type="title"/>
          </p:nvPr>
        </p:nvSpPr>
        <p:spPr>
          <a:xfrm>
            <a:off x="1381250" y="937117"/>
            <a:ext cx="6809700" cy="4356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2000"/>
              <a:buFont typeface="Lora"/>
              <a:buNone/>
              <a:defRPr b="1" sz="2000">
                <a:latin typeface="Lora"/>
                <a:ea typeface="Lora"/>
                <a:cs typeface="Lora"/>
                <a:sym typeface="Lora"/>
              </a:defRPr>
            </a:lvl1pPr>
            <a:lvl2pPr lvl="1">
              <a:spcBef>
                <a:spcPts val="0"/>
              </a:spcBef>
              <a:spcAft>
                <a:spcPts val="0"/>
              </a:spcAft>
              <a:buSzPts val="2000"/>
              <a:buFont typeface="Lora"/>
              <a:buNone/>
              <a:defRPr b="1" sz="2000">
                <a:latin typeface="Lora"/>
                <a:ea typeface="Lora"/>
                <a:cs typeface="Lora"/>
                <a:sym typeface="Lora"/>
              </a:defRPr>
            </a:lvl2pPr>
            <a:lvl3pPr lvl="2">
              <a:spcBef>
                <a:spcPts val="0"/>
              </a:spcBef>
              <a:spcAft>
                <a:spcPts val="0"/>
              </a:spcAft>
              <a:buSzPts val="2000"/>
              <a:buFont typeface="Lora"/>
              <a:buNone/>
              <a:defRPr b="1" sz="2000">
                <a:latin typeface="Lora"/>
                <a:ea typeface="Lora"/>
                <a:cs typeface="Lora"/>
                <a:sym typeface="Lora"/>
              </a:defRPr>
            </a:lvl3pPr>
            <a:lvl4pPr lvl="3">
              <a:spcBef>
                <a:spcPts val="0"/>
              </a:spcBef>
              <a:spcAft>
                <a:spcPts val="0"/>
              </a:spcAft>
              <a:buSzPts val="2000"/>
              <a:buFont typeface="Lora"/>
              <a:buNone/>
              <a:defRPr b="1" sz="2000">
                <a:latin typeface="Lora"/>
                <a:ea typeface="Lora"/>
                <a:cs typeface="Lora"/>
                <a:sym typeface="Lora"/>
              </a:defRPr>
            </a:lvl4pPr>
            <a:lvl5pPr lvl="4">
              <a:spcBef>
                <a:spcPts val="0"/>
              </a:spcBef>
              <a:spcAft>
                <a:spcPts val="0"/>
              </a:spcAft>
              <a:buSzPts val="2000"/>
              <a:buFont typeface="Lora"/>
              <a:buNone/>
              <a:defRPr b="1" sz="2000">
                <a:latin typeface="Lora"/>
                <a:ea typeface="Lora"/>
                <a:cs typeface="Lora"/>
                <a:sym typeface="Lora"/>
              </a:defRPr>
            </a:lvl5pPr>
            <a:lvl6pPr lvl="5">
              <a:spcBef>
                <a:spcPts val="0"/>
              </a:spcBef>
              <a:spcAft>
                <a:spcPts val="0"/>
              </a:spcAft>
              <a:buSzPts val="2000"/>
              <a:buFont typeface="Lora"/>
              <a:buNone/>
              <a:defRPr b="1" sz="2000">
                <a:latin typeface="Lora"/>
                <a:ea typeface="Lora"/>
                <a:cs typeface="Lora"/>
                <a:sym typeface="Lora"/>
              </a:defRPr>
            </a:lvl6pPr>
            <a:lvl7pPr lvl="6">
              <a:spcBef>
                <a:spcPts val="0"/>
              </a:spcBef>
              <a:spcAft>
                <a:spcPts val="0"/>
              </a:spcAft>
              <a:buSzPts val="2000"/>
              <a:buFont typeface="Lora"/>
              <a:buNone/>
              <a:defRPr b="1" sz="2000">
                <a:latin typeface="Lora"/>
                <a:ea typeface="Lora"/>
                <a:cs typeface="Lora"/>
                <a:sym typeface="Lora"/>
              </a:defRPr>
            </a:lvl7pPr>
            <a:lvl8pPr lvl="7">
              <a:spcBef>
                <a:spcPts val="0"/>
              </a:spcBef>
              <a:spcAft>
                <a:spcPts val="0"/>
              </a:spcAft>
              <a:buSzPts val="2000"/>
              <a:buFont typeface="Lora"/>
              <a:buNone/>
              <a:defRPr b="1" sz="2000">
                <a:latin typeface="Lora"/>
                <a:ea typeface="Lora"/>
                <a:cs typeface="Lora"/>
                <a:sym typeface="Lora"/>
              </a:defRPr>
            </a:lvl8pPr>
            <a:lvl9pPr lvl="8">
              <a:spcBef>
                <a:spcPts val="0"/>
              </a:spcBef>
              <a:spcAft>
                <a:spcPts val="0"/>
              </a:spcAft>
              <a:buSzPts val="2000"/>
              <a:buFont typeface="Lora"/>
              <a:buNone/>
              <a:defRPr b="1" sz="2000">
                <a:latin typeface="Lora"/>
                <a:ea typeface="Lora"/>
                <a:cs typeface="Lora"/>
                <a:sym typeface="Lora"/>
              </a:defRPr>
            </a:lvl9pPr>
          </a:lstStyle>
          <a:p/>
        </p:txBody>
      </p:sp>
      <p:sp>
        <p:nvSpPr>
          <p:cNvPr id="8" name="Google Shape;8;p1"/>
          <p:cNvSpPr txBox="1"/>
          <p:nvPr>
            <p:ph idx="12" type="sldNum"/>
          </p:nvPr>
        </p:nvSpPr>
        <p:spPr>
          <a:xfrm>
            <a:off x="8543227" y="4749851"/>
            <a:ext cx="548700" cy="393600"/>
          </a:xfrm>
          <a:prstGeom prst="rect">
            <a:avLst/>
          </a:prstGeom>
          <a:noFill/>
          <a:ln>
            <a:noFill/>
          </a:ln>
        </p:spPr>
        <p:txBody>
          <a:bodyPr anchorCtr="0" anchor="t" bIns="91425" lIns="91425" spcFirstLastPara="1" rIns="91425" wrap="square" tIns="91425">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6.png"/><Relationship Id="rId11" Type="http://schemas.openxmlformats.org/officeDocument/2006/relationships/image" Target="../media/image12.png"/><Relationship Id="rId10" Type="http://schemas.openxmlformats.org/officeDocument/2006/relationships/image" Target="../media/image13.png"/><Relationship Id="rId9"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15.png"/><Relationship Id="rId8"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2"/>
          <p:cNvSpPr txBox="1"/>
          <p:nvPr>
            <p:ph type="ctrTitle"/>
          </p:nvPr>
        </p:nvSpPr>
        <p:spPr>
          <a:xfrm>
            <a:off x="996625" y="2003900"/>
            <a:ext cx="73086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highlight>
                  <a:srgbClr val="FFCD00"/>
                </a:highlight>
              </a:rPr>
              <a:t>Finding the Finish Line</a:t>
            </a:r>
            <a:endParaRPr>
              <a:highlight>
                <a:srgbClr val="FFCD00"/>
              </a:highlight>
            </a:endParaRPr>
          </a:p>
          <a:p>
            <a:pPr indent="0" lvl="0" marL="0" rtl="0" algn="l">
              <a:spcBef>
                <a:spcPts val="0"/>
              </a:spcBef>
              <a:spcAft>
                <a:spcPts val="0"/>
              </a:spcAft>
              <a:buNone/>
            </a:pPr>
            <a:r>
              <a:rPr lang="en"/>
              <a:t>Setting </a:t>
            </a:r>
            <a:r>
              <a:rPr lang="en">
                <a:solidFill>
                  <a:schemeClr val="dk1"/>
                </a:solidFill>
              </a:rPr>
              <a:t>goals </a:t>
            </a:r>
            <a:r>
              <a:rPr lang="en"/>
              <a:t>and reaching them</a:t>
            </a:r>
            <a:endParaRPr/>
          </a:p>
        </p:txBody>
      </p:sp>
      <p:grpSp>
        <p:nvGrpSpPr>
          <p:cNvPr id="72" name="Google Shape;72;p12"/>
          <p:cNvGrpSpPr/>
          <p:nvPr/>
        </p:nvGrpSpPr>
        <p:grpSpPr>
          <a:xfrm>
            <a:off x="1299165" y="3511424"/>
            <a:ext cx="215966" cy="342399"/>
            <a:chOff x="6718575" y="2318625"/>
            <a:chExt cx="256950" cy="407375"/>
          </a:xfrm>
        </p:grpSpPr>
        <p:sp>
          <p:nvSpPr>
            <p:cNvPr id="73" name="Google Shape;73;p12"/>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2"/>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2"/>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2"/>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2"/>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1"/>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65" name="Google Shape;165;p21"/>
          <p:cNvPicPr preferRelativeResize="0"/>
          <p:nvPr/>
        </p:nvPicPr>
        <p:blipFill>
          <a:blip r:embed="rId3">
            <a:alphaModFix/>
          </a:blip>
          <a:stretch>
            <a:fillRect/>
          </a:stretch>
        </p:blipFill>
        <p:spPr>
          <a:xfrm>
            <a:off x="2587013" y="162400"/>
            <a:ext cx="3970003" cy="3916250"/>
          </a:xfrm>
          <a:prstGeom prst="rect">
            <a:avLst/>
          </a:prstGeom>
          <a:noFill/>
          <a:ln>
            <a:noFill/>
          </a:ln>
        </p:spPr>
      </p:pic>
      <p:grpSp>
        <p:nvGrpSpPr>
          <p:cNvPr id="166" name="Google Shape;166;p21"/>
          <p:cNvGrpSpPr/>
          <p:nvPr/>
        </p:nvGrpSpPr>
        <p:grpSpPr>
          <a:xfrm>
            <a:off x="4369847" y="4398938"/>
            <a:ext cx="404323" cy="220085"/>
            <a:chOff x="5937975" y="5081700"/>
            <a:chExt cx="481050" cy="261850"/>
          </a:xfrm>
        </p:grpSpPr>
        <p:sp>
          <p:nvSpPr>
            <p:cNvPr id="167" name="Google Shape;167;p21"/>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2"/>
          <p:cNvSpPr txBox="1"/>
          <p:nvPr>
            <p:ph idx="1" type="body"/>
          </p:nvPr>
        </p:nvSpPr>
        <p:spPr>
          <a:xfrm>
            <a:off x="1381250" y="1618700"/>
            <a:ext cx="34254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Interest</a:t>
            </a:r>
            <a:endParaRPr b="1">
              <a:highlight>
                <a:srgbClr val="FFCD00"/>
              </a:highlight>
            </a:endParaRPr>
          </a:p>
          <a:p>
            <a:pPr indent="0" lvl="0" marL="0" rtl="0" algn="l">
              <a:spcBef>
                <a:spcPts val="600"/>
              </a:spcBef>
              <a:spcAft>
                <a:spcPts val="0"/>
              </a:spcAft>
              <a:buNone/>
            </a:pPr>
            <a:r>
              <a:rPr lang="en"/>
              <a:t>(n.) the state of wanting to know or learn something.</a:t>
            </a:r>
            <a:endParaRPr/>
          </a:p>
          <a:p>
            <a:pPr indent="0" lvl="0" marL="0" rtl="0" algn="l">
              <a:spcBef>
                <a:spcPts val="600"/>
              </a:spcBef>
              <a:spcAft>
                <a:spcPts val="0"/>
              </a:spcAft>
              <a:buNone/>
            </a:pPr>
            <a:r>
              <a:rPr lang="en"/>
              <a:t>(adj.) to excite curiosity or attention (of someone) </a:t>
            </a:r>
            <a:endParaRPr/>
          </a:p>
        </p:txBody>
      </p:sp>
      <p:sp>
        <p:nvSpPr>
          <p:cNvPr id="175" name="Google Shape;175;p22"/>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Interest vs. Intent</a:t>
            </a:r>
            <a:endParaRPr/>
          </a:p>
        </p:txBody>
      </p:sp>
      <p:sp>
        <p:nvSpPr>
          <p:cNvPr id="176" name="Google Shape;176;p22"/>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Intent</a:t>
            </a:r>
            <a:endParaRPr b="1">
              <a:highlight>
                <a:srgbClr val="FFCD00"/>
              </a:highlight>
            </a:endParaRPr>
          </a:p>
          <a:p>
            <a:pPr indent="0" lvl="0" marL="0" rtl="0" algn="l">
              <a:spcBef>
                <a:spcPts val="600"/>
              </a:spcBef>
              <a:spcAft>
                <a:spcPts val="0"/>
              </a:spcAft>
              <a:buNone/>
            </a:pPr>
            <a:r>
              <a:rPr lang="en"/>
              <a:t>(n.) intention or purpose</a:t>
            </a:r>
            <a:endParaRPr/>
          </a:p>
          <a:p>
            <a:pPr indent="0" lvl="0" marL="0" rtl="0" algn="l">
              <a:spcBef>
                <a:spcPts val="600"/>
              </a:spcBef>
              <a:spcAft>
                <a:spcPts val="0"/>
              </a:spcAft>
              <a:buNone/>
            </a:pPr>
            <a:r>
              <a:rPr lang="en"/>
              <a:t>(adj.) resolved or determined to do something</a:t>
            </a:r>
            <a:endParaRPr/>
          </a:p>
        </p:txBody>
      </p:sp>
      <p:grpSp>
        <p:nvGrpSpPr>
          <p:cNvPr id="177" name="Google Shape;177;p22"/>
          <p:cNvGrpSpPr/>
          <p:nvPr/>
        </p:nvGrpSpPr>
        <p:grpSpPr>
          <a:xfrm>
            <a:off x="916458" y="1019750"/>
            <a:ext cx="214625" cy="214625"/>
            <a:chOff x="2594050" y="1631825"/>
            <a:chExt cx="439625" cy="439625"/>
          </a:xfrm>
        </p:grpSpPr>
        <p:sp>
          <p:nvSpPr>
            <p:cNvPr id="178" name="Google Shape;178;p22"/>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2"/>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 name="Google Shape;182;p2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3"/>
          <p:cNvSpPr txBox="1"/>
          <p:nvPr>
            <p:ph idx="4294967295" type="body"/>
          </p:nvPr>
        </p:nvSpPr>
        <p:spPr>
          <a:xfrm>
            <a:off x="1284450" y="4421275"/>
            <a:ext cx="6575100" cy="53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chemeClr val="dk1"/>
                </a:solidFill>
                <a:latin typeface="Lora"/>
                <a:ea typeface="Lora"/>
                <a:cs typeface="Lora"/>
                <a:sym typeface="Lora"/>
              </a:rPr>
              <a:t>You need clear</a:t>
            </a:r>
            <a:r>
              <a:rPr b="1" lang="en" sz="2000">
                <a:solidFill>
                  <a:schemeClr val="dk1"/>
                </a:solidFill>
                <a:latin typeface="Lora"/>
                <a:ea typeface="Lora"/>
                <a:cs typeface="Lora"/>
                <a:sym typeface="Lora"/>
              </a:rPr>
              <a:t> </a:t>
            </a:r>
            <a:r>
              <a:rPr b="1" lang="en" sz="2000">
                <a:solidFill>
                  <a:schemeClr val="dk1"/>
                </a:solidFill>
                <a:highlight>
                  <a:srgbClr val="FFCD00"/>
                </a:highlight>
                <a:latin typeface="Lora"/>
                <a:ea typeface="Lora"/>
                <a:cs typeface="Lora"/>
                <a:sym typeface="Lora"/>
              </a:rPr>
              <a:t>intention</a:t>
            </a:r>
            <a:r>
              <a:rPr b="1" lang="en" sz="2000">
                <a:solidFill>
                  <a:schemeClr val="dk1"/>
                </a:solidFill>
                <a:latin typeface="Lora"/>
                <a:ea typeface="Lora"/>
                <a:cs typeface="Lora"/>
                <a:sym typeface="Lora"/>
              </a:rPr>
              <a:t> to have a quality </a:t>
            </a:r>
            <a:r>
              <a:rPr b="1" lang="en" sz="2000">
                <a:solidFill>
                  <a:schemeClr val="dk1"/>
                </a:solidFill>
                <a:highlight>
                  <a:srgbClr val="FFCD00"/>
                </a:highlight>
                <a:latin typeface="Lora"/>
                <a:ea typeface="Lora"/>
                <a:cs typeface="Lora"/>
                <a:sym typeface="Lora"/>
              </a:rPr>
              <a:t>outcome</a:t>
            </a:r>
            <a:endParaRPr sz="2000"/>
          </a:p>
        </p:txBody>
      </p:sp>
      <p:cxnSp>
        <p:nvCxnSpPr>
          <p:cNvPr id="188" name="Google Shape;188;p23"/>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189" name="Google Shape;189;p23"/>
          <p:cNvSpPr/>
          <p:nvPr/>
        </p:nvSpPr>
        <p:spPr>
          <a:xfrm>
            <a:off x="625400" y="736700"/>
            <a:ext cx="790200" cy="790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1" name="Google Shape;191;p23"/>
          <p:cNvPicPr preferRelativeResize="0"/>
          <p:nvPr/>
        </p:nvPicPr>
        <p:blipFill>
          <a:blip r:embed="rId3">
            <a:alphaModFix/>
          </a:blip>
          <a:stretch>
            <a:fillRect/>
          </a:stretch>
        </p:blipFill>
        <p:spPr>
          <a:xfrm>
            <a:off x="1743450" y="1314775"/>
            <a:ext cx="5657100" cy="2954100"/>
          </a:xfrm>
          <a:prstGeom prst="round2DiagRect">
            <a:avLst>
              <a:gd fmla="val 16667" name="adj1"/>
              <a:gd fmla="val 0" name="adj2"/>
            </a:avLst>
          </a:prstGeom>
          <a:noFill/>
          <a:ln>
            <a:noFill/>
          </a:ln>
          <a:effectLst>
            <a:outerShdw blurRad="57150" rotWithShape="0" algn="bl" dir="5400000" dist="19050">
              <a:srgbClr val="000000">
                <a:alpha val="50000"/>
              </a:srgbClr>
            </a:outerShdw>
          </a:effectLst>
        </p:spPr>
      </p:pic>
      <p:sp>
        <p:nvSpPr>
          <p:cNvPr id="192" name="Google Shape;192;p23"/>
          <p:cNvSpPr/>
          <p:nvPr/>
        </p:nvSpPr>
        <p:spPr>
          <a:xfrm>
            <a:off x="746145" y="815782"/>
            <a:ext cx="548716" cy="479503"/>
          </a:xfrm>
          <a:custGeom>
            <a:rect b="b" l="l" r="r" t="t"/>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96" name="Shape 196"/>
        <p:cNvGrpSpPr/>
        <p:nvPr/>
      </p:nvGrpSpPr>
      <p:grpSpPr>
        <a:xfrm>
          <a:off x="0" y="0"/>
          <a:ext cx="0" cy="0"/>
          <a:chOff x="0" y="0"/>
          <a:chExt cx="0" cy="0"/>
        </a:xfrm>
      </p:grpSpPr>
      <p:sp>
        <p:nvSpPr>
          <p:cNvPr id="197" name="Google Shape;197;p24"/>
          <p:cNvSpPr txBox="1"/>
          <p:nvPr>
            <p:ph idx="4294967295" type="title"/>
          </p:nvPr>
        </p:nvSpPr>
        <p:spPr>
          <a:xfrm>
            <a:off x="2625750" y="3650600"/>
            <a:ext cx="3892500" cy="63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highlight>
                  <a:srgbClr val="FFCD00"/>
                </a:highlight>
              </a:rPr>
              <a:t>Goal setting bridges the divide between intention and outcome</a:t>
            </a:r>
            <a:endParaRPr i="1" sz="1800">
              <a:highlight>
                <a:srgbClr val="FFCD00"/>
              </a:highlight>
            </a:endParaRPr>
          </a:p>
        </p:txBody>
      </p:sp>
      <p:sp>
        <p:nvSpPr>
          <p:cNvPr id="198" name="Google Shape;198;p24"/>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99" name="Google Shape;199;p24"/>
          <p:cNvPicPr preferRelativeResize="0"/>
          <p:nvPr/>
        </p:nvPicPr>
        <p:blipFill>
          <a:blip r:embed="rId3">
            <a:alphaModFix/>
          </a:blip>
          <a:stretch>
            <a:fillRect/>
          </a:stretch>
        </p:blipFill>
        <p:spPr>
          <a:xfrm>
            <a:off x="2743200" y="152400"/>
            <a:ext cx="3760200" cy="3345900"/>
          </a:xfrm>
          <a:prstGeom prst="round2DiagRect">
            <a:avLst>
              <a:gd fmla="val 16667" name="adj1"/>
              <a:gd fmla="val 0" name="adj2"/>
            </a:avLst>
          </a:prstGeom>
          <a:noFill/>
          <a:ln>
            <a:noFill/>
          </a:ln>
          <a:effectLst>
            <a:outerShdw blurRad="57150" rotWithShape="0" algn="bl" dir="5400000" dist="19050">
              <a:srgbClr val="000000">
                <a:alpha val="50000"/>
              </a:srgbClr>
            </a:outerShdw>
          </a:effectLst>
        </p:spPr>
      </p:pic>
      <p:grpSp>
        <p:nvGrpSpPr>
          <p:cNvPr id="200" name="Google Shape;200;p24"/>
          <p:cNvGrpSpPr/>
          <p:nvPr/>
        </p:nvGrpSpPr>
        <p:grpSpPr>
          <a:xfrm>
            <a:off x="4403624" y="4344485"/>
            <a:ext cx="336767" cy="383835"/>
            <a:chOff x="4630125" y="278900"/>
            <a:chExt cx="400675" cy="456675"/>
          </a:xfrm>
        </p:grpSpPr>
        <p:sp>
          <p:nvSpPr>
            <p:cNvPr id="201" name="Google Shape;201;p24"/>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4"/>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4"/>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5"/>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Alignment of goals</a:t>
            </a:r>
            <a:endParaRPr/>
          </a:p>
        </p:txBody>
      </p:sp>
      <p:grpSp>
        <p:nvGrpSpPr>
          <p:cNvPr id="210" name="Google Shape;210;p25"/>
          <p:cNvGrpSpPr/>
          <p:nvPr/>
        </p:nvGrpSpPr>
        <p:grpSpPr>
          <a:xfrm>
            <a:off x="916458" y="1019750"/>
            <a:ext cx="214625" cy="214625"/>
            <a:chOff x="2594050" y="1631825"/>
            <a:chExt cx="439625" cy="439625"/>
          </a:xfrm>
        </p:grpSpPr>
        <p:sp>
          <p:nvSpPr>
            <p:cNvPr id="211" name="Google Shape;211;p25"/>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5"/>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5"/>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25"/>
          <p:cNvSpPr/>
          <p:nvPr/>
        </p:nvSpPr>
        <p:spPr>
          <a:xfrm>
            <a:off x="761500" y="2000175"/>
            <a:ext cx="1692900" cy="1614600"/>
          </a:xfrm>
          <a:prstGeom prst="ellipse">
            <a:avLst/>
          </a:prstGeom>
          <a:noFill/>
          <a:ln cap="flat" cmpd="sng" w="114300">
            <a:solidFill>
              <a:srgbClr val="FFCD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ora"/>
                <a:ea typeface="Lora"/>
                <a:cs typeface="Lora"/>
                <a:sym typeface="Lora"/>
              </a:rPr>
              <a:t>Personal</a:t>
            </a:r>
            <a:endParaRPr b="1">
              <a:latin typeface="Lora"/>
              <a:ea typeface="Lora"/>
              <a:cs typeface="Lora"/>
              <a:sym typeface="Lora"/>
            </a:endParaRPr>
          </a:p>
        </p:txBody>
      </p:sp>
      <p:sp>
        <p:nvSpPr>
          <p:cNvPr id="216" name="Google Shape;216;p25"/>
          <p:cNvSpPr/>
          <p:nvPr/>
        </p:nvSpPr>
        <p:spPr>
          <a:xfrm>
            <a:off x="6123003" y="1601362"/>
            <a:ext cx="2640000" cy="2517900"/>
          </a:xfrm>
          <a:prstGeom prst="ellipse">
            <a:avLst/>
          </a:prstGeom>
          <a:noFill/>
          <a:ln cap="flat" cmpd="sng" w="114300">
            <a:solidFill>
              <a:srgbClr val="FFCD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ora"/>
                <a:ea typeface="Lora"/>
                <a:cs typeface="Lora"/>
                <a:sym typeface="Lora"/>
              </a:rPr>
              <a:t>Organization</a:t>
            </a:r>
            <a:endParaRPr b="1">
              <a:latin typeface="Lora"/>
              <a:ea typeface="Lora"/>
              <a:cs typeface="Lora"/>
              <a:sym typeface="Lora"/>
            </a:endParaRPr>
          </a:p>
        </p:txBody>
      </p:sp>
      <p:sp>
        <p:nvSpPr>
          <p:cNvPr id="217" name="Google Shape;217;p25"/>
          <p:cNvSpPr/>
          <p:nvPr/>
        </p:nvSpPr>
        <p:spPr>
          <a:xfrm>
            <a:off x="3200151" y="1736467"/>
            <a:ext cx="2258700" cy="2154300"/>
          </a:xfrm>
          <a:prstGeom prst="ellipse">
            <a:avLst/>
          </a:prstGeom>
          <a:noFill/>
          <a:ln cap="flat" cmpd="sng" w="114300">
            <a:solidFill>
              <a:srgbClr val="FFCD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ora"/>
                <a:ea typeface="Lora"/>
                <a:cs typeface="Lora"/>
                <a:sym typeface="Lora"/>
              </a:rPr>
              <a:t>Department</a:t>
            </a:r>
            <a:endParaRPr b="1">
              <a:latin typeface="Lora"/>
              <a:ea typeface="Lora"/>
              <a:cs typeface="Lora"/>
              <a:sym typeface="Lora"/>
            </a:endParaRPr>
          </a:p>
        </p:txBody>
      </p:sp>
      <p:cxnSp>
        <p:nvCxnSpPr>
          <p:cNvPr id="218" name="Google Shape;218;p25"/>
          <p:cNvCxnSpPr/>
          <p:nvPr/>
        </p:nvCxnSpPr>
        <p:spPr>
          <a:xfrm>
            <a:off x="2511355" y="2831065"/>
            <a:ext cx="688800" cy="21000"/>
          </a:xfrm>
          <a:prstGeom prst="straightConnector1">
            <a:avLst/>
          </a:prstGeom>
          <a:noFill/>
          <a:ln cap="flat" cmpd="sng" w="38100">
            <a:solidFill>
              <a:srgbClr val="FFCD00"/>
            </a:solidFill>
            <a:prstDash val="solid"/>
            <a:round/>
            <a:headEnd len="sm" w="sm" type="none"/>
            <a:tailEnd len="sm" w="sm" type="triangle"/>
          </a:ln>
        </p:spPr>
      </p:cxnSp>
      <p:cxnSp>
        <p:nvCxnSpPr>
          <p:cNvPr id="219" name="Google Shape;219;p25"/>
          <p:cNvCxnSpPr/>
          <p:nvPr/>
        </p:nvCxnSpPr>
        <p:spPr>
          <a:xfrm>
            <a:off x="5458803" y="2860312"/>
            <a:ext cx="603300" cy="20700"/>
          </a:xfrm>
          <a:prstGeom prst="straightConnector1">
            <a:avLst/>
          </a:prstGeom>
          <a:noFill/>
          <a:ln cap="flat" cmpd="sng" w="38100">
            <a:solidFill>
              <a:srgbClr val="FFCD00"/>
            </a:solidFill>
            <a:prstDash val="solid"/>
            <a:round/>
            <a:headEnd len="sm" w="sm" type="none"/>
            <a:tailEnd len="sm" w="sm" type="triangle"/>
          </a:ln>
        </p:spPr>
      </p:cxnSp>
      <p:sp>
        <p:nvSpPr>
          <p:cNvPr id="220" name="Google Shape;220;p2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6"/>
          <p:cNvSpPr txBox="1"/>
          <p:nvPr>
            <p:ph idx="1" type="body"/>
          </p:nvPr>
        </p:nvSpPr>
        <p:spPr>
          <a:xfrm>
            <a:off x="1381250" y="1618700"/>
            <a:ext cx="34254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Micro</a:t>
            </a:r>
            <a:endParaRPr b="1">
              <a:highlight>
                <a:srgbClr val="FFCD00"/>
              </a:highlight>
            </a:endParaRPr>
          </a:p>
          <a:p>
            <a:pPr indent="0" lvl="0" marL="0" rtl="0" algn="l">
              <a:spcBef>
                <a:spcPts val="600"/>
              </a:spcBef>
              <a:spcAft>
                <a:spcPts val="0"/>
              </a:spcAft>
              <a:buNone/>
            </a:pPr>
            <a:r>
              <a:rPr lang="en"/>
              <a:t>Spending 15 minutes a day reading a professional publication or journal.</a:t>
            </a:r>
            <a:endParaRPr/>
          </a:p>
        </p:txBody>
      </p:sp>
      <p:sp>
        <p:nvSpPr>
          <p:cNvPr id="226" name="Google Shape;226;p26"/>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Goals and practice have different horizons</a:t>
            </a:r>
            <a:endParaRPr/>
          </a:p>
        </p:txBody>
      </p:sp>
      <p:sp>
        <p:nvSpPr>
          <p:cNvPr id="227" name="Google Shape;227;p26"/>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Macro</a:t>
            </a:r>
            <a:endParaRPr b="1">
              <a:highlight>
                <a:srgbClr val="FFCD00"/>
              </a:highlight>
            </a:endParaRPr>
          </a:p>
          <a:p>
            <a:pPr indent="0" lvl="0" marL="0" rtl="0" algn="l">
              <a:spcBef>
                <a:spcPts val="600"/>
              </a:spcBef>
              <a:spcAft>
                <a:spcPts val="0"/>
              </a:spcAft>
              <a:buNone/>
            </a:pPr>
            <a:r>
              <a:rPr lang="en"/>
              <a:t>Thinking 4 levels down the line to attain a CIO position at a university.</a:t>
            </a:r>
            <a:endParaRPr/>
          </a:p>
        </p:txBody>
      </p:sp>
      <p:grpSp>
        <p:nvGrpSpPr>
          <p:cNvPr id="228" name="Google Shape;228;p26"/>
          <p:cNvGrpSpPr/>
          <p:nvPr/>
        </p:nvGrpSpPr>
        <p:grpSpPr>
          <a:xfrm>
            <a:off x="916458" y="1019750"/>
            <a:ext cx="214625" cy="214625"/>
            <a:chOff x="2594050" y="1631825"/>
            <a:chExt cx="439625" cy="439625"/>
          </a:xfrm>
        </p:grpSpPr>
        <p:sp>
          <p:nvSpPr>
            <p:cNvPr id="229" name="Google Shape;229;p26"/>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6"/>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7"/>
          <p:cNvSpPr txBox="1"/>
          <p:nvPr>
            <p:ph idx="1" type="body"/>
          </p:nvPr>
        </p:nvSpPr>
        <p:spPr>
          <a:xfrm>
            <a:off x="2105050" y="2238000"/>
            <a:ext cx="4933800" cy="819900"/>
          </a:xfrm>
          <a:prstGeom prst="rect">
            <a:avLst/>
          </a:prstGeom>
        </p:spPr>
        <p:txBody>
          <a:bodyPr anchorCtr="0" anchor="b" bIns="91425" lIns="91425" spcFirstLastPara="1" rIns="91425" wrap="square" tIns="91425">
            <a:noAutofit/>
          </a:bodyPr>
          <a:lstStyle/>
          <a:p>
            <a:pPr indent="0" lvl="0" marL="0" rtl="0" algn="ctr">
              <a:spcBef>
                <a:spcPts val="600"/>
              </a:spcBef>
              <a:spcAft>
                <a:spcPts val="0"/>
              </a:spcAft>
              <a:buNone/>
            </a:pPr>
            <a:r>
              <a:rPr lang="en"/>
              <a:t>What got you</a:t>
            </a:r>
            <a:r>
              <a:rPr lang="en"/>
              <a:t> </a:t>
            </a:r>
            <a:r>
              <a:rPr lang="en">
                <a:highlight>
                  <a:srgbClr val="FFCD00"/>
                </a:highlight>
              </a:rPr>
              <a:t>here</a:t>
            </a:r>
            <a:r>
              <a:rPr lang="en"/>
              <a:t>, may not get you </a:t>
            </a:r>
            <a:r>
              <a:rPr lang="en">
                <a:highlight>
                  <a:srgbClr val="FFCD00"/>
                </a:highlight>
              </a:rPr>
              <a:t>there</a:t>
            </a:r>
            <a:r>
              <a:rPr lang="en"/>
              <a:t>.</a:t>
            </a:r>
            <a:endParaRPr/>
          </a:p>
        </p:txBody>
      </p:sp>
      <p:sp>
        <p:nvSpPr>
          <p:cNvPr id="239" name="Google Shape;239;p27"/>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5" name="Google Shape;245;p28"/>
          <p:cNvPicPr preferRelativeResize="0"/>
          <p:nvPr/>
        </p:nvPicPr>
        <p:blipFill>
          <a:blip r:embed="rId3">
            <a:alphaModFix/>
          </a:blip>
          <a:stretch>
            <a:fillRect/>
          </a:stretch>
        </p:blipFill>
        <p:spPr>
          <a:xfrm>
            <a:off x="1482600" y="0"/>
            <a:ext cx="6429375" cy="5143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idx="12" type="sldNum"/>
          </p:nvPr>
        </p:nvSpPr>
        <p:spPr>
          <a:xfrm>
            <a:off x="4297650" y="4780700"/>
            <a:ext cx="548700" cy="36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51" name="Google Shape;251;p29"/>
          <p:cNvSpPr txBox="1"/>
          <p:nvPr>
            <p:ph idx="1" type="body"/>
          </p:nvPr>
        </p:nvSpPr>
        <p:spPr>
          <a:xfrm>
            <a:off x="1990450" y="4037375"/>
            <a:ext cx="5163000" cy="519600"/>
          </a:xfrm>
          <a:prstGeom prst="rect">
            <a:avLst/>
          </a:prstGeom>
        </p:spPr>
        <p:txBody>
          <a:bodyPr anchorCtr="0" anchor="b" bIns="91425" lIns="91425" spcFirstLastPara="1" rIns="91425" wrap="square" tIns="91425">
            <a:noAutofit/>
          </a:bodyPr>
          <a:lstStyle/>
          <a:p>
            <a:pPr indent="0" lvl="0" marL="0" rtl="0" algn="ctr">
              <a:spcBef>
                <a:spcPts val="360"/>
              </a:spcBef>
              <a:spcAft>
                <a:spcPts val="0"/>
              </a:spcAft>
              <a:buNone/>
            </a:pPr>
            <a:r>
              <a:rPr lang="en" sz="2400">
                <a:solidFill>
                  <a:schemeClr val="dk1"/>
                </a:solidFill>
                <a:highlight>
                  <a:srgbClr val="FFCD00"/>
                </a:highlight>
              </a:rPr>
              <a:t>Feedback loops are critical</a:t>
            </a:r>
            <a:endParaRPr/>
          </a:p>
        </p:txBody>
      </p:sp>
      <p:pic>
        <p:nvPicPr>
          <p:cNvPr id="252" name="Google Shape;252;p29"/>
          <p:cNvPicPr preferRelativeResize="0"/>
          <p:nvPr/>
        </p:nvPicPr>
        <p:blipFill>
          <a:blip r:embed="rId3">
            <a:alphaModFix/>
          </a:blip>
          <a:stretch>
            <a:fillRect/>
          </a:stretch>
        </p:blipFill>
        <p:spPr>
          <a:xfrm>
            <a:off x="408013" y="839625"/>
            <a:ext cx="8327976" cy="2998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0"/>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Support and Sponsors</a:t>
            </a:r>
            <a:endParaRPr/>
          </a:p>
        </p:txBody>
      </p:sp>
      <p:sp>
        <p:nvSpPr>
          <p:cNvPr id="258" name="Google Shape;258;p30"/>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Harness the power of people to help you reach your goals</a:t>
            </a:r>
            <a:endParaRPr/>
          </a:p>
        </p:txBody>
      </p:sp>
      <p:sp>
        <p:nvSpPr>
          <p:cNvPr id="259" name="Google Shape;259;p30"/>
          <p:cNvSpPr txBox="1"/>
          <p:nvPr/>
        </p:nvSpPr>
        <p:spPr>
          <a:xfrm>
            <a:off x="1133975" y="2291150"/>
            <a:ext cx="5439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Lora"/>
                <a:ea typeface="Lora"/>
                <a:cs typeface="Lora"/>
                <a:sym typeface="Lora"/>
              </a:rPr>
              <a:t>2</a:t>
            </a:r>
            <a:endParaRPr sz="2400">
              <a:latin typeface="Lora"/>
              <a:ea typeface="Lora"/>
              <a:cs typeface="Lora"/>
              <a:sym typeface="Lora"/>
            </a:endParaRPr>
          </a:p>
        </p:txBody>
      </p:sp>
      <p:sp>
        <p:nvSpPr>
          <p:cNvPr id="260" name="Google Shape;260;p3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3"/>
          <p:cNvSpPr txBox="1"/>
          <p:nvPr>
            <p:ph idx="4294967295" type="subTitle"/>
          </p:nvPr>
        </p:nvSpPr>
        <p:spPr>
          <a:xfrm>
            <a:off x="2371500" y="2093775"/>
            <a:ext cx="5831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i="1" lang="en" sz="3600">
                <a:latin typeface="Lora"/>
                <a:ea typeface="Lora"/>
                <a:cs typeface="Lora"/>
                <a:sym typeface="Lora"/>
              </a:rPr>
              <a:t>We</a:t>
            </a:r>
            <a:r>
              <a:rPr b="1" i="1" lang="en" sz="3600">
                <a:latin typeface="Lora"/>
                <a:ea typeface="Lora"/>
                <a:cs typeface="Lora"/>
                <a:sym typeface="Lora"/>
              </a:rPr>
              <a:t> are </a:t>
            </a:r>
            <a:r>
              <a:rPr b="1" i="1" lang="en" sz="3600">
                <a:highlight>
                  <a:srgbClr val="FFCD00"/>
                </a:highlight>
                <a:latin typeface="Lora"/>
                <a:ea typeface="Lora"/>
                <a:cs typeface="Lora"/>
                <a:sym typeface="Lora"/>
              </a:rPr>
              <a:t>Allison Flick</a:t>
            </a:r>
            <a:r>
              <a:rPr b="1" i="1" lang="en" sz="3600">
                <a:latin typeface="Lora"/>
                <a:ea typeface="Lora"/>
                <a:cs typeface="Lora"/>
                <a:sym typeface="Lora"/>
              </a:rPr>
              <a:t> &amp;</a:t>
            </a:r>
            <a:r>
              <a:rPr b="1" i="1" lang="en" sz="3600">
                <a:highlight>
                  <a:srgbClr val="FFCD00"/>
                </a:highlight>
                <a:latin typeface="Lora"/>
                <a:ea typeface="Lora"/>
                <a:cs typeface="Lora"/>
                <a:sym typeface="Lora"/>
              </a:rPr>
              <a:t> Michael Stuart</a:t>
            </a:r>
            <a:endParaRPr b="1" i="1" sz="3600">
              <a:highlight>
                <a:srgbClr val="FFCD00"/>
              </a:highlight>
              <a:latin typeface="Lora"/>
              <a:ea typeface="Lora"/>
              <a:cs typeface="Lora"/>
              <a:sym typeface="Lora"/>
            </a:endParaRPr>
          </a:p>
          <a:p>
            <a:pPr indent="0" lvl="0" marL="0" rtl="0" algn="l">
              <a:spcBef>
                <a:spcPts val="600"/>
              </a:spcBef>
              <a:spcAft>
                <a:spcPts val="0"/>
              </a:spcAft>
              <a:buClr>
                <a:schemeClr val="dk1"/>
              </a:buClr>
              <a:buSzPts val="1100"/>
              <a:buFont typeface="Arial"/>
              <a:buNone/>
            </a:pPr>
            <a:r>
              <a:rPr lang="en" sz="1800">
                <a:solidFill>
                  <a:schemeClr val="dk1"/>
                </a:solidFill>
              </a:rPr>
              <a:t>Just a couple of nerds from UC San Diego Library</a:t>
            </a:r>
            <a:r>
              <a:rPr lang="en" sz="1800">
                <a:solidFill>
                  <a:schemeClr val="dk1"/>
                </a:solidFill>
              </a:rPr>
              <a:t>. </a:t>
            </a:r>
            <a:endParaRPr sz="1800">
              <a:solidFill>
                <a:schemeClr val="dk1"/>
              </a:solidFill>
            </a:endParaRPr>
          </a:p>
          <a:p>
            <a:pPr indent="0" lvl="0" marL="0" rtl="0" algn="l">
              <a:spcBef>
                <a:spcPts val="600"/>
              </a:spcBef>
              <a:spcAft>
                <a:spcPts val="0"/>
              </a:spcAft>
              <a:buClr>
                <a:schemeClr val="dk1"/>
              </a:buClr>
              <a:buSzPts val="1100"/>
              <a:buFont typeface="Arial"/>
              <a:buNone/>
            </a:pPr>
            <a:r>
              <a:rPr lang="en" sz="1800">
                <a:solidFill>
                  <a:schemeClr val="dk1"/>
                </a:solidFill>
              </a:rPr>
              <a:t>You can find us at </a:t>
            </a:r>
            <a:r>
              <a:rPr lang="en" sz="1800">
                <a:solidFill>
                  <a:schemeClr val="dk1"/>
                </a:solidFill>
                <a:highlight>
                  <a:srgbClr val="FFCD00"/>
                </a:highlight>
              </a:rPr>
              <a:t>aflick@ucsd.edu</a:t>
            </a:r>
            <a:r>
              <a:rPr lang="en" sz="1800">
                <a:solidFill>
                  <a:schemeClr val="dk1"/>
                </a:solidFill>
              </a:rPr>
              <a:t> &amp; </a:t>
            </a:r>
            <a:r>
              <a:rPr lang="en" sz="1800">
                <a:solidFill>
                  <a:schemeClr val="dk1"/>
                </a:solidFill>
                <a:highlight>
                  <a:srgbClr val="FFCD00"/>
                </a:highlight>
              </a:rPr>
              <a:t>mstuart@ucsd.edu</a:t>
            </a:r>
            <a:endParaRPr sz="1800">
              <a:solidFill>
                <a:schemeClr val="dk1"/>
              </a:solidFill>
              <a:highlight>
                <a:srgbClr val="FFCD00"/>
              </a:highlight>
            </a:endParaRPr>
          </a:p>
          <a:p>
            <a:pPr indent="0" lvl="0" marL="0" rtl="0" algn="l">
              <a:spcBef>
                <a:spcPts val="600"/>
              </a:spcBef>
              <a:spcAft>
                <a:spcPts val="0"/>
              </a:spcAft>
              <a:buNone/>
            </a:pPr>
            <a:r>
              <a:t/>
            </a:r>
            <a:endParaRPr b="1"/>
          </a:p>
        </p:txBody>
      </p:sp>
      <p:cxnSp>
        <p:nvCxnSpPr>
          <p:cNvPr id="86" name="Google Shape;86;p13"/>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87" name="Google Shape;87;p13"/>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Hello!</a:t>
            </a:r>
            <a:endParaRPr sz="6000"/>
          </a:p>
        </p:txBody>
      </p:sp>
      <p:cxnSp>
        <p:nvCxnSpPr>
          <p:cNvPr id="88" name="Google Shape;88;p13"/>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89" name="Google Shape;89;p1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0" name="Google Shape;90;p13"/>
          <p:cNvPicPr preferRelativeResize="0"/>
          <p:nvPr/>
        </p:nvPicPr>
        <p:blipFill rotWithShape="1">
          <a:blip r:embed="rId3">
            <a:alphaModFix/>
          </a:blip>
          <a:srcRect b="0" l="0" r="0" t="0"/>
          <a:stretch/>
        </p:blipFill>
        <p:spPr>
          <a:xfrm>
            <a:off x="628350" y="848850"/>
            <a:ext cx="1546200" cy="1159800"/>
          </a:xfrm>
          <a:prstGeom prst="ellipse">
            <a:avLst/>
          </a:prstGeom>
          <a:noFill/>
          <a:ln>
            <a:noFill/>
          </a:ln>
        </p:spPr>
      </p:pic>
      <p:cxnSp>
        <p:nvCxnSpPr>
          <p:cNvPr id="91" name="Google Shape;91;p13"/>
          <p:cNvCxnSpPr/>
          <p:nvPr/>
        </p:nvCxnSpPr>
        <p:spPr>
          <a:xfrm flipH="1" rot="10800000">
            <a:off x="1037400" y="2008650"/>
            <a:ext cx="335400" cy="833400"/>
          </a:xfrm>
          <a:prstGeom prst="straightConnector1">
            <a:avLst/>
          </a:prstGeom>
          <a:noFill/>
          <a:ln cap="flat" cmpd="sng" w="9525">
            <a:solidFill>
              <a:schemeClr val="dk2"/>
            </a:solidFill>
            <a:prstDash val="solid"/>
            <a:round/>
            <a:headEnd len="med" w="med" type="none"/>
            <a:tailEnd len="med" w="med" type="triangle"/>
          </a:ln>
        </p:spPr>
      </p:cxnSp>
      <p:sp>
        <p:nvSpPr>
          <p:cNvPr id="92" name="Google Shape;92;p13"/>
          <p:cNvSpPr txBox="1"/>
          <p:nvPr/>
        </p:nvSpPr>
        <p:spPr>
          <a:xfrm>
            <a:off x="432000" y="2765600"/>
            <a:ext cx="15462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veat"/>
                <a:ea typeface="Caveat"/>
                <a:cs typeface="Caveat"/>
                <a:sym typeface="Caveat"/>
              </a:rPr>
              <a:t>Geisel Library</a:t>
            </a:r>
            <a:endParaRPr sz="1800">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1"/>
          <p:cNvSpPr txBox="1"/>
          <p:nvPr>
            <p:ph idx="1" type="body"/>
          </p:nvPr>
        </p:nvSpPr>
        <p:spPr>
          <a:xfrm>
            <a:off x="2105050" y="2238000"/>
            <a:ext cx="5163300" cy="819900"/>
          </a:xfrm>
          <a:prstGeom prst="rect">
            <a:avLst/>
          </a:prstGeom>
        </p:spPr>
        <p:txBody>
          <a:bodyPr anchorCtr="0" anchor="b" bIns="91425" lIns="91425" spcFirstLastPara="1" rIns="91425" wrap="square" tIns="91425">
            <a:noAutofit/>
          </a:bodyPr>
          <a:lstStyle/>
          <a:p>
            <a:pPr indent="0" lvl="0" marL="0" rtl="0" algn="ctr">
              <a:spcBef>
                <a:spcPts val="600"/>
              </a:spcBef>
              <a:spcAft>
                <a:spcPts val="0"/>
              </a:spcAft>
              <a:buNone/>
            </a:pPr>
            <a:r>
              <a:rPr lang="en"/>
              <a:t>Goal setting really starts with the individual, </a:t>
            </a:r>
            <a:r>
              <a:rPr lang="en">
                <a:highlight>
                  <a:srgbClr val="FFCD00"/>
                </a:highlight>
              </a:rPr>
              <a:t>no one can do it for you, </a:t>
            </a:r>
            <a:r>
              <a:rPr lang="en"/>
              <a:t> but there are plenty of people who can help</a:t>
            </a:r>
            <a:r>
              <a:rPr lang="en"/>
              <a:t>.</a:t>
            </a:r>
            <a:endParaRPr/>
          </a:p>
        </p:txBody>
      </p:sp>
      <p:sp>
        <p:nvSpPr>
          <p:cNvPr id="266" name="Google Shape;266;p31"/>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pic>
        <p:nvPicPr>
          <p:cNvPr id="271" name="Google Shape;271;p32"/>
          <p:cNvPicPr preferRelativeResize="0"/>
          <p:nvPr/>
        </p:nvPicPr>
        <p:blipFill>
          <a:blip r:embed="rId3">
            <a:alphaModFix/>
          </a:blip>
          <a:stretch>
            <a:fillRect/>
          </a:stretch>
        </p:blipFill>
        <p:spPr>
          <a:xfrm>
            <a:off x="312954" y="1133250"/>
            <a:ext cx="3948995" cy="3654300"/>
          </a:xfrm>
          <a:prstGeom prst="rect">
            <a:avLst/>
          </a:prstGeom>
          <a:noFill/>
          <a:ln>
            <a:noFill/>
          </a:ln>
        </p:spPr>
      </p:pic>
      <p:sp>
        <p:nvSpPr>
          <p:cNvPr id="272" name="Google Shape;272;p32"/>
          <p:cNvSpPr txBox="1"/>
          <p:nvPr>
            <p:ph idx="4294967295" type="body"/>
          </p:nvPr>
        </p:nvSpPr>
        <p:spPr>
          <a:xfrm>
            <a:off x="4361975" y="878850"/>
            <a:ext cx="4173000" cy="365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Lora"/>
                <a:ea typeface="Lora"/>
                <a:cs typeface="Lora"/>
                <a:sym typeface="Lora"/>
              </a:rPr>
              <a:t>We all need</a:t>
            </a:r>
            <a:r>
              <a:rPr b="1" lang="en" sz="2000">
                <a:solidFill>
                  <a:schemeClr val="dk1"/>
                </a:solidFill>
                <a:latin typeface="Lora"/>
                <a:ea typeface="Lora"/>
                <a:cs typeface="Lora"/>
                <a:sym typeface="Lora"/>
              </a:rPr>
              <a:t> a collection of </a:t>
            </a:r>
            <a:r>
              <a:rPr b="1" lang="en" sz="2000">
                <a:solidFill>
                  <a:schemeClr val="dk1"/>
                </a:solidFill>
                <a:highlight>
                  <a:srgbClr val="FFCD00"/>
                </a:highlight>
                <a:latin typeface="Lora"/>
                <a:ea typeface="Lora"/>
                <a:cs typeface="Lora"/>
                <a:sym typeface="Lora"/>
              </a:rPr>
              <a:t>trusted advisors</a:t>
            </a:r>
            <a:endParaRPr b="1" sz="2000">
              <a:solidFill>
                <a:schemeClr val="dk1"/>
              </a:solidFill>
              <a:highlight>
                <a:srgbClr val="FFCD00"/>
              </a:highlight>
              <a:latin typeface="Lora"/>
              <a:ea typeface="Lora"/>
              <a:cs typeface="Lora"/>
              <a:sym typeface="Lora"/>
            </a:endParaRPr>
          </a:p>
          <a:p>
            <a:pPr indent="0" lvl="0" marL="0" rtl="0" algn="l">
              <a:spcBef>
                <a:spcPts val="600"/>
              </a:spcBef>
              <a:spcAft>
                <a:spcPts val="0"/>
              </a:spcAft>
              <a:buNone/>
            </a:pPr>
            <a:r>
              <a:rPr lang="en" sz="2000"/>
              <a:t>A </a:t>
            </a:r>
            <a:r>
              <a:rPr lang="en" sz="2000"/>
              <a:t>dynamic</a:t>
            </a:r>
            <a:r>
              <a:rPr lang="en" sz="2000"/>
              <a:t> community of people we can rely upon for honest feedback, advice, </a:t>
            </a:r>
            <a:r>
              <a:rPr lang="en" sz="2000"/>
              <a:t>learning</a:t>
            </a:r>
            <a:r>
              <a:rPr lang="en" sz="2000"/>
              <a:t>, and </a:t>
            </a:r>
            <a:r>
              <a:rPr lang="en" sz="2000"/>
              <a:t>listening.</a:t>
            </a:r>
            <a:endParaRPr sz="2000"/>
          </a:p>
        </p:txBody>
      </p:sp>
      <p:cxnSp>
        <p:nvCxnSpPr>
          <p:cNvPr id="273" name="Google Shape;273;p32"/>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74" name="Google Shape;274;p32"/>
          <p:cNvSpPr/>
          <p:nvPr/>
        </p:nvSpPr>
        <p:spPr>
          <a:xfrm>
            <a:off x="625400" y="736700"/>
            <a:ext cx="790200" cy="790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76" name="Google Shape;276;p32"/>
          <p:cNvGrpSpPr/>
          <p:nvPr/>
        </p:nvGrpSpPr>
        <p:grpSpPr>
          <a:xfrm>
            <a:off x="802742" y="955070"/>
            <a:ext cx="461195" cy="438644"/>
            <a:chOff x="5290150" y="1636700"/>
            <a:chExt cx="425025" cy="429875"/>
          </a:xfrm>
        </p:grpSpPr>
        <p:sp>
          <p:nvSpPr>
            <p:cNvPr id="277" name="Google Shape;277;p32"/>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2"/>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3"/>
          <p:cNvSpPr txBox="1"/>
          <p:nvPr>
            <p:ph idx="4294967295" type="ctrTitle"/>
          </p:nvPr>
        </p:nvSpPr>
        <p:spPr>
          <a:xfrm>
            <a:off x="1951575" y="2878750"/>
            <a:ext cx="5241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highlight>
                  <a:srgbClr val="FFCD00"/>
                </a:highlight>
              </a:rPr>
              <a:t>Frodo, alone?</a:t>
            </a:r>
            <a:endParaRPr sz="4800">
              <a:highlight>
                <a:srgbClr val="FFCD00"/>
              </a:highlight>
            </a:endParaRPr>
          </a:p>
        </p:txBody>
      </p:sp>
      <p:sp>
        <p:nvSpPr>
          <p:cNvPr id="284" name="Google Shape;284;p33"/>
          <p:cNvSpPr txBox="1"/>
          <p:nvPr>
            <p:ph idx="4294967295" type="subTitle"/>
          </p:nvPr>
        </p:nvSpPr>
        <p:spPr>
          <a:xfrm>
            <a:off x="2410650" y="3839550"/>
            <a:ext cx="43227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800"/>
              <a:t>We rarely every accomplish our goals without help of others</a:t>
            </a:r>
            <a:endParaRPr sz="1800"/>
          </a:p>
        </p:txBody>
      </p:sp>
      <p:sp>
        <p:nvSpPr>
          <p:cNvPr id="285" name="Google Shape;285;p3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6" name="Google Shape;286;p33"/>
          <p:cNvPicPr preferRelativeResize="0"/>
          <p:nvPr/>
        </p:nvPicPr>
        <p:blipFill rotWithShape="1">
          <a:blip r:embed="rId3">
            <a:alphaModFix/>
          </a:blip>
          <a:srcRect b="0" l="10786" r="20772" t="0"/>
          <a:stretch/>
        </p:blipFill>
        <p:spPr>
          <a:xfrm>
            <a:off x="3076000" y="401340"/>
            <a:ext cx="2920200" cy="2401200"/>
          </a:xfrm>
          <a:prstGeom prst="ellipse">
            <a:avLst/>
          </a:prstGeom>
          <a:noFill/>
          <a:ln>
            <a:noFill/>
          </a:ln>
          <a:effectLst>
            <a:outerShdw blurRad="57150" rotWithShape="0" algn="bl" dir="5400000" dist="19050">
              <a:srgbClr val="000000">
                <a:alpha val="50000"/>
              </a:srgbClr>
            </a:outerShdw>
          </a:effectLst>
        </p:spPr>
      </p:pic>
      <p:pic>
        <p:nvPicPr>
          <p:cNvPr id="287" name="Google Shape;287;p33"/>
          <p:cNvPicPr preferRelativeResize="0"/>
          <p:nvPr/>
        </p:nvPicPr>
        <p:blipFill>
          <a:blip r:embed="rId4">
            <a:alphaModFix/>
          </a:blip>
          <a:stretch>
            <a:fillRect/>
          </a:stretch>
        </p:blipFill>
        <p:spPr>
          <a:xfrm>
            <a:off x="1049000" y="927850"/>
            <a:ext cx="1691700" cy="1493700"/>
          </a:xfrm>
          <a:prstGeom prst="ellipse">
            <a:avLst/>
          </a:prstGeom>
          <a:noFill/>
          <a:ln>
            <a:noFill/>
          </a:ln>
          <a:effectLst>
            <a:outerShdw blurRad="57150" rotWithShape="0" algn="bl" dir="5400000" dist="19050">
              <a:srgbClr val="000000">
                <a:alpha val="50000"/>
              </a:srgbClr>
            </a:outerShdw>
          </a:effectLst>
        </p:spPr>
      </p:pic>
      <p:pic>
        <p:nvPicPr>
          <p:cNvPr id="288" name="Google Shape;288;p33"/>
          <p:cNvPicPr preferRelativeResize="0"/>
          <p:nvPr/>
        </p:nvPicPr>
        <p:blipFill>
          <a:blip r:embed="rId5">
            <a:alphaModFix/>
          </a:blip>
          <a:stretch>
            <a:fillRect/>
          </a:stretch>
        </p:blipFill>
        <p:spPr>
          <a:xfrm>
            <a:off x="184875" y="163375"/>
            <a:ext cx="939300" cy="932700"/>
          </a:xfrm>
          <a:prstGeom prst="ellipse">
            <a:avLst/>
          </a:prstGeom>
          <a:noFill/>
          <a:ln>
            <a:noFill/>
          </a:ln>
          <a:effectLst>
            <a:outerShdw blurRad="57150" rotWithShape="0" algn="bl" dir="5400000" dist="19050">
              <a:srgbClr val="000000">
                <a:alpha val="50000"/>
              </a:srgbClr>
            </a:outerShdw>
          </a:effectLst>
        </p:spPr>
      </p:pic>
      <p:pic>
        <p:nvPicPr>
          <p:cNvPr id="289" name="Google Shape;289;p33"/>
          <p:cNvPicPr preferRelativeResize="0"/>
          <p:nvPr/>
        </p:nvPicPr>
        <p:blipFill>
          <a:blip r:embed="rId6">
            <a:alphaModFix/>
          </a:blip>
          <a:stretch>
            <a:fillRect/>
          </a:stretch>
        </p:blipFill>
        <p:spPr>
          <a:xfrm>
            <a:off x="8000147" y="173702"/>
            <a:ext cx="939300" cy="919800"/>
          </a:xfrm>
          <a:prstGeom prst="ellipse">
            <a:avLst/>
          </a:prstGeom>
          <a:noFill/>
          <a:ln>
            <a:noFill/>
          </a:ln>
          <a:effectLst>
            <a:outerShdw blurRad="57150" rotWithShape="0" algn="bl" dir="5400000" dist="19050">
              <a:srgbClr val="000000">
                <a:alpha val="50000"/>
              </a:srgbClr>
            </a:outerShdw>
          </a:effectLst>
        </p:spPr>
      </p:pic>
      <p:pic>
        <p:nvPicPr>
          <p:cNvPr id="290" name="Google Shape;290;p33"/>
          <p:cNvPicPr preferRelativeResize="0"/>
          <p:nvPr/>
        </p:nvPicPr>
        <p:blipFill>
          <a:blip r:embed="rId7">
            <a:alphaModFix/>
          </a:blip>
          <a:stretch>
            <a:fillRect/>
          </a:stretch>
        </p:blipFill>
        <p:spPr>
          <a:xfrm>
            <a:off x="748300" y="3438400"/>
            <a:ext cx="1493700" cy="1493700"/>
          </a:xfrm>
          <a:prstGeom prst="ellipse">
            <a:avLst/>
          </a:prstGeom>
          <a:noFill/>
          <a:ln>
            <a:noFill/>
          </a:ln>
          <a:effectLst>
            <a:outerShdw blurRad="57150" rotWithShape="0" algn="bl" dir="5400000" dist="19050">
              <a:srgbClr val="000000">
                <a:alpha val="50000"/>
              </a:srgbClr>
            </a:outerShdw>
          </a:effectLst>
        </p:spPr>
      </p:pic>
      <p:pic>
        <p:nvPicPr>
          <p:cNvPr id="291" name="Google Shape;291;p33"/>
          <p:cNvPicPr preferRelativeResize="0"/>
          <p:nvPr/>
        </p:nvPicPr>
        <p:blipFill>
          <a:blip r:embed="rId8">
            <a:alphaModFix/>
          </a:blip>
          <a:stretch>
            <a:fillRect/>
          </a:stretch>
        </p:blipFill>
        <p:spPr>
          <a:xfrm>
            <a:off x="6890250" y="3380053"/>
            <a:ext cx="1691700" cy="1659600"/>
          </a:xfrm>
          <a:prstGeom prst="ellipse">
            <a:avLst/>
          </a:prstGeom>
          <a:noFill/>
          <a:ln>
            <a:noFill/>
          </a:ln>
          <a:effectLst>
            <a:outerShdw blurRad="57150" rotWithShape="0" algn="bl" dir="5400000" dist="19050">
              <a:srgbClr val="000000">
                <a:alpha val="50000"/>
              </a:srgbClr>
            </a:outerShdw>
          </a:effectLst>
        </p:spPr>
      </p:pic>
      <p:pic>
        <p:nvPicPr>
          <p:cNvPr id="292" name="Google Shape;292;p33"/>
          <p:cNvPicPr preferRelativeResize="0"/>
          <p:nvPr/>
        </p:nvPicPr>
        <p:blipFill>
          <a:blip r:embed="rId9">
            <a:alphaModFix/>
          </a:blip>
          <a:stretch>
            <a:fillRect/>
          </a:stretch>
        </p:blipFill>
        <p:spPr>
          <a:xfrm>
            <a:off x="7728125" y="1960961"/>
            <a:ext cx="1211400" cy="1195500"/>
          </a:xfrm>
          <a:prstGeom prst="ellipse">
            <a:avLst/>
          </a:prstGeom>
          <a:noFill/>
          <a:ln>
            <a:noFill/>
          </a:ln>
          <a:effectLst>
            <a:outerShdw blurRad="57150" rotWithShape="0" algn="bl" dir="5400000" dist="19050">
              <a:srgbClr val="000000">
                <a:alpha val="50000"/>
              </a:srgbClr>
            </a:outerShdw>
          </a:effectLst>
        </p:spPr>
      </p:pic>
      <p:pic>
        <p:nvPicPr>
          <p:cNvPr id="293" name="Google Shape;293;p33"/>
          <p:cNvPicPr preferRelativeResize="0"/>
          <p:nvPr/>
        </p:nvPicPr>
        <p:blipFill>
          <a:blip r:embed="rId10">
            <a:alphaModFix/>
          </a:blip>
          <a:stretch>
            <a:fillRect/>
          </a:stretch>
        </p:blipFill>
        <p:spPr>
          <a:xfrm>
            <a:off x="6386825" y="717833"/>
            <a:ext cx="1493700" cy="1499700"/>
          </a:xfrm>
          <a:prstGeom prst="ellipse">
            <a:avLst/>
          </a:prstGeom>
          <a:noFill/>
          <a:ln>
            <a:noFill/>
          </a:ln>
        </p:spPr>
      </p:pic>
      <p:pic>
        <p:nvPicPr>
          <p:cNvPr id="294" name="Google Shape;294;p33"/>
          <p:cNvPicPr preferRelativeResize="0"/>
          <p:nvPr/>
        </p:nvPicPr>
        <p:blipFill rotWithShape="1">
          <a:blip r:embed="rId11">
            <a:alphaModFix/>
          </a:blip>
          <a:srcRect b="0" l="9610" r="3334" t="0"/>
          <a:stretch/>
        </p:blipFill>
        <p:spPr>
          <a:xfrm>
            <a:off x="38175" y="2097066"/>
            <a:ext cx="1211400" cy="1281600"/>
          </a:xfrm>
          <a:prstGeom prst="ellipse">
            <a:avLst/>
          </a:prstGeom>
          <a:noFill/>
          <a:ln>
            <a:noFill/>
          </a:ln>
        </p:spPr>
      </p:pic>
      <p:grpSp>
        <p:nvGrpSpPr>
          <p:cNvPr id="295" name="Google Shape;295;p33"/>
          <p:cNvGrpSpPr/>
          <p:nvPr/>
        </p:nvGrpSpPr>
        <p:grpSpPr>
          <a:xfrm>
            <a:off x="6195019" y="4498110"/>
            <a:ext cx="452420" cy="433992"/>
            <a:chOff x="5233525" y="4954450"/>
            <a:chExt cx="538275" cy="516350"/>
          </a:xfrm>
        </p:grpSpPr>
        <p:sp>
          <p:nvSpPr>
            <p:cNvPr id="296" name="Google Shape;296;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33"/>
          <p:cNvGrpSpPr/>
          <p:nvPr/>
        </p:nvGrpSpPr>
        <p:grpSpPr>
          <a:xfrm>
            <a:off x="6831594" y="2722460"/>
            <a:ext cx="452420" cy="433992"/>
            <a:chOff x="5233525" y="4954450"/>
            <a:chExt cx="538275" cy="516350"/>
          </a:xfrm>
        </p:grpSpPr>
        <p:sp>
          <p:nvSpPr>
            <p:cNvPr id="308" name="Google Shape;308;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33"/>
          <p:cNvGrpSpPr/>
          <p:nvPr/>
        </p:nvGrpSpPr>
        <p:grpSpPr>
          <a:xfrm>
            <a:off x="5996194" y="173710"/>
            <a:ext cx="452420" cy="433992"/>
            <a:chOff x="5233525" y="4954450"/>
            <a:chExt cx="538275" cy="516350"/>
          </a:xfrm>
        </p:grpSpPr>
        <p:sp>
          <p:nvSpPr>
            <p:cNvPr id="320" name="Google Shape;320;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33"/>
          <p:cNvGrpSpPr/>
          <p:nvPr/>
        </p:nvGrpSpPr>
        <p:grpSpPr>
          <a:xfrm>
            <a:off x="2535344" y="283835"/>
            <a:ext cx="452420" cy="433992"/>
            <a:chOff x="5233525" y="4954450"/>
            <a:chExt cx="538275" cy="516350"/>
          </a:xfrm>
        </p:grpSpPr>
        <p:sp>
          <p:nvSpPr>
            <p:cNvPr id="332" name="Google Shape;332;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33"/>
          <p:cNvGrpSpPr/>
          <p:nvPr/>
        </p:nvGrpSpPr>
        <p:grpSpPr>
          <a:xfrm>
            <a:off x="2535344" y="4495760"/>
            <a:ext cx="452420" cy="433992"/>
            <a:chOff x="5233525" y="4954450"/>
            <a:chExt cx="538275" cy="516350"/>
          </a:xfrm>
        </p:grpSpPr>
        <p:sp>
          <p:nvSpPr>
            <p:cNvPr id="344" name="Google Shape;344;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33"/>
          <p:cNvGrpSpPr/>
          <p:nvPr/>
        </p:nvGrpSpPr>
        <p:grpSpPr>
          <a:xfrm>
            <a:off x="8357869" y="1310235"/>
            <a:ext cx="452420" cy="433992"/>
            <a:chOff x="5233525" y="4954450"/>
            <a:chExt cx="538275" cy="516350"/>
          </a:xfrm>
        </p:grpSpPr>
        <p:sp>
          <p:nvSpPr>
            <p:cNvPr id="356" name="Google Shape;356;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 name="Google Shape;367;p33"/>
          <p:cNvGrpSpPr/>
          <p:nvPr/>
        </p:nvGrpSpPr>
        <p:grpSpPr>
          <a:xfrm>
            <a:off x="127219" y="3604560"/>
            <a:ext cx="452420" cy="433992"/>
            <a:chOff x="5233525" y="4954450"/>
            <a:chExt cx="538275" cy="516350"/>
          </a:xfrm>
        </p:grpSpPr>
        <p:sp>
          <p:nvSpPr>
            <p:cNvPr id="368" name="Google Shape;368;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33"/>
          <p:cNvGrpSpPr/>
          <p:nvPr/>
        </p:nvGrpSpPr>
        <p:grpSpPr>
          <a:xfrm>
            <a:off x="261269" y="1379585"/>
            <a:ext cx="452420" cy="433992"/>
            <a:chOff x="5233525" y="4954450"/>
            <a:chExt cx="538275" cy="516350"/>
          </a:xfrm>
        </p:grpSpPr>
        <p:sp>
          <p:nvSpPr>
            <p:cNvPr id="380" name="Google Shape;380;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p33"/>
          <p:cNvGrpSpPr/>
          <p:nvPr/>
        </p:nvGrpSpPr>
        <p:grpSpPr>
          <a:xfrm>
            <a:off x="1668632" y="2712985"/>
            <a:ext cx="452420" cy="433992"/>
            <a:chOff x="5233525" y="4954450"/>
            <a:chExt cx="538275" cy="516350"/>
          </a:xfrm>
        </p:grpSpPr>
        <p:sp>
          <p:nvSpPr>
            <p:cNvPr id="392" name="Google Shape;392;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3"/>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3"/>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3"/>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4"/>
          <p:cNvSpPr/>
          <p:nvPr/>
        </p:nvSpPr>
        <p:spPr>
          <a:xfrm>
            <a:off x="4973898" y="2691375"/>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latin typeface="Quattrocento Sans"/>
                <a:ea typeface="Quattrocento Sans"/>
                <a:cs typeface="Quattrocento Sans"/>
                <a:sym typeface="Quattrocento Sans"/>
              </a:rPr>
              <a:t>Advocacy Group</a:t>
            </a:r>
            <a:endParaRPr sz="1800">
              <a:latin typeface="Quattrocento Sans"/>
              <a:ea typeface="Quattrocento Sans"/>
              <a:cs typeface="Quattrocento Sans"/>
              <a:sym typeface="Quattrocento Sans"/>
            </a:endParaRPr>
          </a:p>
        </p:txBody>
      </p:sp>
      <p:sp>
        <p:nvSpPr>
          <p:cNvPr id="408" name="Google Shape;408;p34"/>
          <p:cNvSpPr/>
          <p:nvPr/>
        </p:nvSpPr>
        <p:spPr>
          <a:xfrm>
            <a:off x="1049550" y="144535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Peers</a:t>
            </a:r>
            <a:endParaRPr sz="1800">
              <a:latin typeface="Quattrocento Sans"/>
              <a:ea typeface="Quattrocento Sans"/>
              <a:cs typeface="Quattrocento Sans"/>
              <a:sym typeface="Quattrocento Sans"/>
            </a:endParaRPr>
          </a:p>
        </p:txBody>
      </p:sp>
      <p:sp>
        <p:nvSpPr>
          <p:cNvPr id="409" name="Google Shape;409;p34"/>
          <p:cNvSpPr/>
          <p:nvPr/>
        </p:nvSpPr>
        <p:spPr>
          <a:xfrm>
            <a:off x="6241147" y="136915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Mentor</a:t>
            </a:r>
            <a:endParaRPr sz="1800">
              <a:latin typeface="Quattrocento Sans"/>
              <a:ea typeface="Quattrocento Sans"/>
              <a:cs typeface="Quattrocento Sans"/>
              <a:sym typeface="Quattrocento Sans"/>
            </a:endParaRPr>
          </a:p>
        </p:txBody>
      </p:sp>
      <p:sp>
        <p:nvSpPr>
          <p:cNvPr id="410" name="Google Shape;410;p34"/>
          <p:cNvSpPr/>
          <p:nvPr/>
        </p:nvSpPr>
        <p:spPr>
          <a:xfrm>
            <a:off x="2180850" y="257400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Supervisor</a:t>
            </a:r>
            <a:endParaRPr sz="1800">
              <a:latin typeface="Quattrocento Sans"/>
              <a:ea typeface="Quattrocento Sans"/>
              <a:cs typeface="Quattrocento Sans"/>
              <a:sym typeface="Quattrocento Sans"/>
            </a:endParaRPr>
          </a:p>
        </p:txBody>
      </p:sp>
      <p:sp>
        <p:nvSpPr>
          <p:cNvPr id="411" name="Google Shape;411;p34"/>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does your </a:t>
            </a:r>
            <a:r>
              <a:rPr lang="en">
                <a:highlight>
                  <a:srgbClr val="FFCD00"/>
                </a:highlight>
              </a:rPr>
              <a:t>trusted circle</a:t>
            </a:r>
            <a:r>
              <a:rPr lang="en"/>
              <a:t> look like?</a:t>
            </a:r>
            <a:endParaRPr/>
          </a:p>
        </p:txBody>
      </p:sp>
      <p:sp>
        <p:nvSpPr>
          <p:cNvPr id="412" name="Google Shape;412;p34"/>
          <p:cNvSpPr/>
          <p:nvPr/>
        </p:nvSpPr>
        <p:spPr>
          <a:xfrm>
            <a:off x="3607248" y="1685250"/>
            <a:ext cx="2399100" cy="23991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Any group, person, </a:t>
            </a:r>
            <a:r>
              <a:rPr lang="en" sz="1800">
                <a:latin typeface="Quattrocento Sans"/>
                <a:ea typeface="Quattrocento Sans"/>
                <a:cs typeface="Quattrocento Sans"/>
                <a:sym typeface="Quattrocento Sans"/>
              </a:rPr>
              <a:t>organization</a:t>
            </a:r>
            <a:r>
              <a:rPr lang="en" sz="1800">
                <a:latin typeface="Quattrocento Sans"/>
                <a:ea typeface="Quattrocento Sans"/>
                <a:cs typeface="Quattrocento Sans"/>
                <a:sym typeface="Quattrocento Sans"/>
              </a:rPr>
              <a:t> supporting your goals</a:t>
            </a:r>
            <a:endParaRPr sz="1800">
              <a:latin typeface="Quattrocento Sans"/>
              <a:ea typeface="Quattrocento Sans"/>
              <a:cs typeface="Quattrocento Sans"/>
              <a:sym typeface="Quattrocento Sans"/>
            </a:endParaRPr>
          </a:p>
        </p:txBody>
      </p:sp>
      <p:grpSp>
        <p:nvGrpSpPr>
          <p:cNvPr id="413" name="Google Shape;413;p34"/>
          <p:cNvGrpSpPr/>
          <p:nvPr/>
        </p:nvGrpSpPr>
        <p:grpSpPr>
          <a:xfrm>
            <a:off x="916458" y="1019750"/>
            <a:ext cx="214625" cy="214625"/>
            <a:chOff x="2594050" y="1631825"/>
            <a:chExt cx="439625" cy="439625"/>
          </a:xfrm>
        </p:grpSpPr>
        <p:sp>
          <p:nvSpPr>
            <p:cNvPr id="414" name="Google Shape;414;p34"/>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4"/>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3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19" name="Google Shape;419;p34"/>
          <p:cNvGrpSpPr/>
          <p:nvPr/>
        </p:nvGrpSpPr>
        <p:grpSpPr>
          <a:xfrm>
            <a:off x="8151644" y="4435485"/>
            <a:ext cx="452420" cy="433992"/>
            <a:chOff x="5233525" y="4954450"/>
            <a:chExt cx="538275" cy="516350"/>
          </a:xfrm>
        </p:grpSpPr>
        <p:sp>
          <p:nvSpPr>
            <p:cNvPr id="420" name="Google Shape;420;p34"/>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4"/>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4"/>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4"/>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4"/>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4"/>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4"/>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4"/>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4"/>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4"/>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3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6" name="Google Shape;436;p35"/>
          <p:cNvPicPr preferRelativeResize="0"/>
          <p:nvPr/>
        </p:nvPicPr>
        <p:blipFill>
          <a:blip r:embed="rId3">
            <a:alphaModFix/>
          </a:blip>
          <a:stretch>
            <a:fillRect/>
          </a:stretch>
        </p:blipFill>
        <p:spPr>
          <a:xfrm>
            <a:off x="0" y="0"/>
            <a:ext cx="5143500" cy="5143500"/>
          </a:xfrm>
          <a:prstGeom prst="rect">
            <a:avLst/>
          </a:prstGeom>
          <a:noFill/>
          <a:ln>
            <a:noFill/>
          </a:ln>
        </p:spPr>
      </p:pic>
      <p:sp>
        <p:nvSpPr>
          <p:cNvPr id="437" name="Google Shape;437;p35"/>
          <p:cNvSpPr txBox="1"/>
          <p:nvPr>
            <p:ph idx="4294967295" type="body"/>
          </p:nvPr>
        </p:nvSpPr>
        <p:spPr>
          <a:xfrm>
            <a:off x="5439450" y="800600"/>
            <a:ext cx="3704400" cy="365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highlight>
                  <a:srgbClr val="FFCD00"/>
                </a:highlight>
                <a:latin typeface="Lora"/>
                <a:ea typeface="Lora"/>
                <a:cs typeface="Lora"/>
                <a:sym typeface="Lora"/>
              </a:rPr>
              <a:t>What is true trust?</a:t>
            </a:r>
            <a:endParaRPr b="1" sz="2000">
              <a:solidFill>
                <a:schemeClr val="dk1"/>
              </a:solidFill>
              <a:highlight>
                <a:srgbClr val="FFCD00"/>
              </a:highlight>
              <a:latin typeface="Lora"/>
              <a:ea typeface="Lora"/>
              <a:cs typeface="Lora"/>
              <a:sym typeface="Lora"/>
            </a:endParaRPr>
          </a:p>
          <a:p>
            <a:pPr indent="0" lvl="0" marL="0" rtl="0" algn="l">
              <a:spcBef>
                <a:spcPts val="600"/>
              </a:spcBef>
              <a:spcAft>
                <a:spcPts val="0"/>
              </a:spcAft>
              <a:buNone/>
            </a:pPr>
            <a:r>
              <a:rPr lang="en" sz="2000"/>
              <a:t>Deep levels of trust and authenticity are critical for trusted advisors.</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36"/>
          <p:cNvSpPr/>
          <p:nvPr/>
        </p:nvSpPr>
        <p:spPr>
          <a:xfrm>
            <a:off x="4973898" y="2691375"/>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latin typeface="Quattrocento Sans"/>
                <a:ea typeface="Quattrocento Sans"/>
                <a:cs typeface="Quattrocento Sans"/>
                <a:sym typeface="Quattrocento Sans"/>
              </a:rPr>
              <a:t>Advocacy Group</a:t>
            </a:r>
            <a:endParaRPr sz="1800">
              <a:latin typeface="Quattrocento Sans"/>
              <a:ea typeface="Quattrocento Sans"/>
              <a:cs typeface="Quattrocento Sans"/>
              <a:sym typeface="Quattrocento Sans"/>
            </a:endParaRPr>
          </a:p>
        </p:txBody>
      </p:sp>
      <p:sp>
        <p:nvSpPr>
          <p:cNvPr id="443" name="Google Shape;443;p36"/>
          <p:cNvSpPr/>
          <p:nvPr/>
        </p:nvSpPr>
        <p:spPr>
          <a:xfrm>
            <a:off x="1049550" y="144535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Peers</a:t>
            </a:r>
            <a:endParaRPr sz="1800">
              <a:latin typeface="Quattrocento Sans"/>
              <a:ea typeface="Quattrocento Sans"/>
              <a:cs typeface="Quattrocento Sans"/>
              <a:sym typeface="Quattrocento Sans"/>
            </a:endParaRPr>
          </a:p>
        </p:txBody>
      </p:sp>
      <p:sp>
        <p:nvSpPr>
          <p:cNvPr id="444" name="Google Shape;444;p36"/>
          <p:cNvSpPr/>
          <p:nvPr/>
        </p:nvSpPr>
        <p:spPr>
          <a:xfrm>
            <a:off x="6241147" y="136915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Mentor</a:t>
            </a:r>
            <a:endParaRPr sz="1800">
              <a:latin typeface="Quattrocento Sans"/>
              <a:ea typeface="Quattrocento Sans"/>
              <a:cs typeface="Quattrocento Sans"/>
              <a:sym typeface="Quattrocento Sans"/>
            </a:endParaRPr>
          </a:p>
        </p:txBody>
      </p:sp>
      <p:sp>
        <p:nvSpPr>
          <p:cNvPr id="445" name="Google Shape;445;p36"/>
          <p:cNvSpPr/>
          <p:nvPr/>
        </p:nvSpPr>
        <p:spPr>
          <a:xfrm>
            <a:off x="2180850" y="2574000"/>
            <a:ext cx="2399100" cy="23991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Supervisor</a:t>
            </a:r>
            <a:endParaRPr sz="1800">
              <a:latin typeface="Quattrocento Sans"/>
              <a:ea typeface="Quattrocento Sans"/>
              <a:cs typeface="Quattrocento Sans"/>
              <a:sym typeface="Quattrocento Sans"/>
            </a:endParaRPr>
          </a:p>
        </p:txBody>
      </p:sp>
      <p:sp>
        <p:nvSpPr>
          <p:cNvPr id="446" name="Google Shape;446;p36"/>
          <p:cNvSpPr txBox="1"/>
          <p:nvPr>
            <p:ph type="title"/>
          </p:nvPr>
        </p:nvSpPr>
        <p:spPr>
          <a:xfrm>
            <a:off x="1381250" y="860925"/>
            <a:ext cx="42930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much </a:t>
            </a:r>
            <a:r>
              <a:rPr lang="en">
                <a:highlight>
                  <a:srgbClr val="FFCD00"/>
                </a:highlight>
              </a:rPr>
              <a:t>psychological</a:t>
            </a:r>
            <a:r>
              <a:rPr lang="en">
                <a:highlight>
                  <a:srgbClr val="FFCD00"/>
                </a:highlight>
              </a:rPr>
              <a:t> </a:t>
            </a:r>
            <a:r>
              <a:rPr lang="en">
                <a:highlight>
                  <a:srgbClr val="FFCD00"/>
                </a:highlight>
              </a:rPr>
              <a:t>safety</a:t>
            </a:r>
            <a:r>
              <a:rPr lang="en"/>
              <a:t> does your </a:t>
            </a:r>
            <a:r>
              <a:rPr lang="en">
                <a:highlight>
                  <a:srgbClr val="FFCD00"/>
                </a:highlight>
              </a:rPr>
              <a:t>trusted circle</a:t>
            </a:r>
            <a:r>
              <a:rPr lang="en"/>
              <a:t> provide?</a:t>
            </a:r>
            <a:endParaRPr/>
          </a:p>
        </p:txBody>
      </p:sp>
      <p:sp>
        <p:nvSpPr>
          <p:cNvPr id="447" name="Google Shape;447;p36"/>
          <p:cNvSpPr/>
          <p:nvPr/>
        </p:nvSpPr>
        <p:spPr>
          <a:xfrm>
            <a:off x="3607248" y="1685250"/>
            <a:ext cx="2399100" cy="23991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Any group, person, organization supporting your goals</a:t>
            </a:r>
            <a:endParaRPr sz="1800">
              <a:latin typeface="Quattrocento Sans"/>
              <a:ea typeface="Quattrocento Sans"/>
              <a:cs typeface="Quattrocento Sans"/>
              <a:sym typeface="Quattrocento Sans"/>
            </a:endParaRPr>
          </a:p>
        </p:txBody>
      </p:sp>
      <p:grpSp>
        <p:nvGrpSpPr>
          <p:cNvPr id="448" name="Google Shape;448;p36"/>
          <p:cNvGrpSpPr/>
          <p:nvPr/>
        </p:nvGrpSpPr>
        <p:grpSpPr>
          <a:xfrm>
            <a:off x="916458" y="1019750"/>
            <a:ext cx="214625" cy="214625"/>
            <a:chOff x="2594050" y="1631825"/>
            <a:chExt cx="439625" cy="439625"/>
          </a:xfrm>
        </p:grpSpPr>
        <p:sp>
          <p:nvSpPr>
            <p:cNvPr id="449" name="Google Shape;449;p36"/>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6"/>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6"/>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6"/>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3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54" name="Google Shape;454;p36"/>
          <p:cNvGrpSpPr/>
          <p:nvPr/>
        </p:nvGrpSpPr>
        <p:grpSpPr>
          <a:xfrm>
            <a:off x="8151644" y="4435485"/>
            <a:ext cx="452420" cy="433992"/>
            <a:chOff x="5233525" y="4954450"/>
            <a:chExt cx="538275" cy="516350"/>
          </a:xfrm>
        </p:grpSpPr>
        <p:sp>
          <p:nvSpPr>
            <p:cNvPr id="455" name="Google Shape;455;p36"/>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6"/>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6"/>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6"/>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6"/>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6"/>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6"/>
            <p:cNvSpPr/>
            <p:nvPr/>
          </p:nvSpPr>
          <p:spPr>
            <a:xfrm>
              <a:off x="5367475" y="5025075"/>
              <a:ext cx="81600" cy="105975"/>
            </a:xfrm>
            <a:custGeom>
              <a:rect b="b" l="l" r="r" t="t"/>
              <a:pathLst>
                <a:path extrusionOk="0" fill="none" h="4239" w="3264">
                  <a:moveTo>
                    <a:pt x="0" y="1"/>
                  </a:moveTo>
                  <a:lnTo>
                    <a:pt x="3264" y="4238"/>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6"/>
            <p:cNvSpPr/>
            <p:nvPr/>
          </p:nvSpPr>
          <p:spPr>
            <a:xfrm>
              <a:off x="5567800" y="4999500"/>
              <a:ext cx="115100" cy="133975"/>
            </a:xfrm>
            <a:custGeom>
              <a:rect b="b" l="l" r="r" t="t"/>
              <a:pathLst>
                <a:path extrusionOk="0" fill="none" h="5359" w="4604">
                  <a:moveTo>
                    <a:pt x="0" y="5359"/>
                  </a:moveTo>
                  <a:lnTo>
                    <a:pt x="460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6"/>
            <p:cNvSpPr/>
            <p:nvPr/>
          </p:nvSpPr>
          <p:spPr>
            <a:xfrm>
              <a:off x="5600075" y="5217475"/>
              <a:ext cx="127275" cy="16475"/>
            </a:xfrm>
            <a:custGeom>
              <a:rect b="b" l="l" r="r" t="t"/>
              <a:pathLst>
                <a:path extrusionOk="0" fill="none" h="659" w="5091">
                  <a:moveTo>
                    <a:pt x="5090" y="658"/>
                  </a:moveTo>
                  <a:lnTo>
                    <a:pt x="0"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6"/>
            <p:cNvSpPr/>
            <p:nvPr/>
          </p:nvSpPr>
          <p:spPr>
            <a:xfrm>
              <a:off x="5497775" y="5299675"/>
              <a:ext cx="4900" cy="126675"/>
            </a:xfrm>
            <a:custGeom>
              <a:rect b="b" l="l" r="r" t="t"/>
              <a:pathLst>
                <a:path extrusionOk="0" fill="none" h="5067" w="196">
                  <a:moveTo>
                    <a:pt x="0" y="5067"/>
                  </a:moveTo>
                  <a:lnTo>
                    <a:pt x="195"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6"/>
            <p:cNvSpPr/>
            <p:nvPr/>
          </p:nvSpPr>
          <p:spPr>
            <a:xfrm>
              <a:off x="5277975" y="5241825"/>
              <a:ext cx="141275" cy="58500"/>
            </a:xfrm>
            <a:custGeom>
              <a:rect b="b" l="l" r="r" t="t"/>
              <a:pathLst>
                <a:path extrusionOk="0" fill="none" h="2340" w="5651">
                  <a:moveTo>
                    <a:pt x="0" y="2339"/>
                  </a:moveTo>
                  <a:lnTo>
                    <a:pt x="565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37"/>
          <p:cNvSpPr txBox="1"/>
          <p:nvPr>
            <p:ph type="title"/>
          </p:nvPr>
        </p:nvSpPr>
        <p:spPr>
          <a:xfrm>
            <a:off x="1381250" y="922675"/>
            <a:ext cx="42567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Tips on building </a:t>
            </a:r>
            <a:r>
              <a:rPr lang="en">
                <a:solidFill>
                  <a:schemeClr val="dk1"/>
                </a:solidFill>
                <a:highlight>
                  <a:srgbClr val="FFCD00"/>
                </a:highlight>
              </a:rPr>
              <a:t>trusted circles</a:t>
            </a:r>
            <a:endParaRPr/>
          </a:p>
        </p:txBody>
      </p:sp>
      <p:sp>
        <p:nvSpPr>
          <p:cNvPr id="471" name="Google Shape;471;p37"/>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Start local: the opportunities are there</a:t>
            </a:r>
            <a:endParaRPr/>
          </a:p>
          <a:p>
            <a:pPr indent="-355600" lvl="1" marL="914400" rtl="0" algn="l">
              <a:spcBef>
                <a:spcPts val="0"/>
              </a:spcBef>
              <a:spcAft>
                <a:spcPts val="0"/>
              </a:spcAft>
              <a:buSzPts val="2000"/>
              <a:buChar char="○"/>
            </a:pPr>
            <a:r>
              <a:rPr lang="en"/>
              <a:t>Your Team, Department, Campus, Community</a:t>
            </a:r>
            <a:endParaRPr/>
          </a:p>
          <a:p>
            <a:pPr indent="-381000" lvl="0" marL="457200" rtl="0" algn="l">
              <a:spcBef>
                <a:spcPts val="0"/>
              </a:spcBef>
              <a:spcAft>
                <a:spcPts val="0"/>
              </a:spcAft>
              <a:buSzPts val="2400"/>
              <a:buChar char="◉"/>
            </a:pPr>
            <a:r>
              <a:rPr lang="en"/>
              <a:t>Be open and remember </a:t>
            </a:r>
            <a:r>
              <a:rPr lang="en"/>
              <a:t>it's</a:t>
            </a:r>
            <a:r>
              <a:rPr lang="en"/>
              <a:t> ok to be vulnerable</a:t>
            </a:r>
            <a:endParaRPr/>
          </a:p>
          <a:p>
            <a:pPr indent="-381000" lvl="0" marL="457200" rtl="0" algn="l">
              <a:spcBef>
                <a:spcPts val="0"/>
              </a:spcBef>
              <a:spcAft>
                <a:spcPts val="0"/>
              </a:spcAft>
              <a:buSzPts val="2400"/>
              <a:buChar char="◉"/>
            </a:pPr>
            <a:r>
              <a:rPr lang="en"/>
              <a:t>Embrace </a:t>
            </a:r>
            <a:r>
              <a:rPr lang="en"/>
              <a:t>opportunities</a:t>
            </a:r>
            <a:r>
              <a:rPr lang="en"/>
              <a:t> for micro mentorship</a:t>
            </a:r>
            <a:endParaRPr/>
          </a:p>
          <a:p>
            <a:pPr indent="-355600" lvl="1" marL="914400" rtl="0" algn="l">
              <a:spcBef>
                <a:spcPts val="0"/>
              </a:spcBef>
              <a:spcAft>
                <a:spcPts val="0"/>
              </a:spcAft>
              <a:buSzPts val="2000"/>
              <a:buChar char="○"/>
            </a:pPr>
            <a:r>
              <a:rPr lang="en"/>
              <a:t>You might also be able to help someone in your situation, so keep an eye out</a:t>
            </a:r>
            <a:endParaRPr/>
          </a:p>
          <a:p>
            <a:pPr indent="-381000" lvl="0" marL="457200" rtl="0" algn="l">
              <a:spcBef>
                <a:spcPts val="0"/>
              </a:spcBef>
              <a:spcAft>
                <a:spcPts val="0"/>
              </a:spcAft>
              <a:buSzPts val="2400"/>
              <a:buChar char="◉"/>
            </a:pPr>
            <a:r>
              <a:rPr lang="en"/>
              <a:t>Think about the context/horizons</a:t>
            </a:r>
            <a:endParaRPr/>
          </a:p>
          <a:p>
            <a:pPr indent="-355600" lvl="1" marL="914400" rtl="0" algn="l">
              <a:spcBef>
                <a:spcPts val="0"/>
              </a:spcBef>
              <a:spcAft>
                <a:spcPts val="0"/>
              </a:spcAft>
              <a:buSzPts val="2000"/>
              <a:buChar char="○"/>
            </a:pPr>
            <a:r>
              <a:rPr lang="en"/>
              <a:t>Immediate project/skill, outcome, facilitation</a:t>
            </a:r>
            <a:endParaRPr/>
          </a:p>
          <a:p>
            <a:pPr indent="0" lvl="0" marL="0" rtl="0" algn="l">
              <a:spcBef>
                <a:spcPts val="600"/>
              </a:spcBef>
              <a:spcAft>
                <a:spcPts val="0"/>
              </a:spcAft>
              <a:buNone/>
            </a:pPr>
            <a:r>
              <a:t/>
            </a:r>
            <a:endParaRPr/>
          </a:p>
        </p:txBody>
      </p:sp>
      <p:grpSp>
        <p:nvGrpSpPr>
          <p:cNvPr id="472" name="Google Shape;472;p37"/>
          <p:cNvGrpSpPr/>
          <p:nvPr/>
        </p:nvGrpSpPr>
        <p:grpSpPr>
          <a:xfrm>
            <a:off x="916458" y="1019750"/>
            <a:ext cx="214625" cy="214625"/>
            <a:chOff x="2594050" y="1631825"/>
            <a:chExt cx="439625" cy="439625"/>
          </a:xfrm>
        </p:grpSpPr>
        <p:sp>
          <p:nvSpPr>
            <p:cNvPr id="473" name="Google Shape;473;p37"/>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7"/>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7"/>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7"/>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3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38"/>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Are you a supervisor?</a:t>
            </a:r>
            <a:endParaRPr/>
          </a:p>
        </p:txBody>
      </p:sp>
      <p:sp>
        <p:nvSpPr>
          <p:cNvPr id="483" name="Google Shape;483;p38"/>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critical role a supervisor plays</a:t>
            </a:r>
            <a:endParaRPr/>
          </a:p>
        </p:txBody>
      </p:sp>
      <p:sp>
        <p:nvSpPr>
          <p:cNvPr id="484" name="Google Shape;484;p38"/>
          <p:cNvSpPr txBox="1"/>
          <p:nvPr/>
        </p:nvSpPr>
        <p:spPr>
          <a:xfrm>
            <a:off x="1133975" y="2291150"/>
            <a:ext cx="5439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Lora"/>
                <a:ea typeface="Lora"/>
                <a:cs typeface="Lora"/>
                <a:sym typeface="Lora"/>
              </a:rPr>
              <a:t>3</a:t>
            </a:r>
            <a:endParaRPr sz="2400">
              <a:latin typeface="Lora"/>
              <a:ea typeface="Lora"/>
              <a:cs typeface="Lora"/>
              <a:sym typeface="Lora"/>
            </a:endParaRPr>
          </a:p>
        </p:txBody>
      </p:sp>
      <p:sp>
        <p:nvSpPr>
          <p:cNvPr id="485" name="Google Shape;485;p3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39"/>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Focal points for </a:t>
            </a:r>
            <a:r>
              <a:rPr lang="en">
                <a:solidFill>
                  <a:schemeClr val="dk1"/>
                </a:solidFill>
                <a:highlight>
                  <a:srgbClr val="FFCD00"/>
                </a:highlight>
              </a:rPr>
              <a:t>supervisors</a:t>
            </a:r>
            <a:endParaRPr/>
          </a:p>
        </p:txBody>
      </p:sp>
      <p:sp>
        <p:nvSpPr>
          <p:cNvPr id="491" name="Google Shape;491;p39"/>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marR="0" rtl="0" algn="l">
              <a:lnSpc>
                <a:spcPct val="100000"/>
              </a:lnSpc>
              <a:spcBef>
                <a:spcPts val="600"/>
              </a:spcBef>
              <a:spcAft>
                <a:spcPts val="0"/>
              </a:spcAft>
              <a:buClr>
                <a:srgbClr val="FFCD00"/>
              </a:buClr>
              <a:buSzPts val="2400"/>
              <a:buFont typeface="Quattrocento Sans"/>
              <a:buChar char="◉"/>
            </a:pPr>
            <a:r>
              <a:rPr lang="en"/>
              <a:t>Pay it forward</a:t>
            </a:r>
            <a:endParaRPr/>
          </a:p>
          <a:p>
            <a:pPr indent="-381000" lvl="0" marL="457200" rtl="0" algn="l">
              <a:spcBef>
                <a:spcPts val="0"/>
              </a:spcBef>
              <a:spcAft>
                <a:spcPts val="0"/>
              </a:spcAft>
              <a:buSzPts val="2400"/>
              <a:buChar char="◉"/>
            </a:pPr>
            <a:r>
              <a:rPr lang="en"/>
              <a:t>Carve out time for people</a:t>
            </a:r>
            <a:endParaRPr/>
          </a:p>
          <a:p>
            <a:pPr indent="-355600" lvl="1" marL="914400" rtl="0" algn="l">
              <a:spcBef>
                <a:spcPts val="0"/>
              </a:spcBef>
              <a:spcAft>
                <a:spcPts val="0"/>
              </a:spcAft>
              <a:buSzPts val="2000"/>
              <a:buChar char="○"/>
            </a:pPr>
            <a:r>
              <a:rPr lang="en"/>
              <a:t>Not just for day-to-day, but for goals (long &amp; short)</a:t>
            </a:r>
            <a:endParaRPr/>
          </a:p>
          <a:p>
            <a:pPr indent="-381000" lvl="0" marL="457200" marR="0" rtl="0" algn="l">
              <a:lnSpc>
                <a:spcPct val="100000"/>
              </a:lnSpc>
              <a:spcBef>
                <a:spcPts val="0"/>
              </a:spcBef>
              <a:spcAft>
                <a:spcPts val="0"/>
              </a:spcAft>
              <a:buClr>
                <a:srgbClr val="FFCD00"/>
              </a:buClr>
              <a:buSzPts val="2400"/>
              <a:buFont typeface="Quattrocento Sans"/>
              <a:buChar char="◉"/>
            </a:pPr>
            <a:r>
              <a:rPr lang="en"/>
              <a:t>Are you asking good questions?</a:t>
            </a:r>
            <a:endParaRPr/>
          </a:p>
          <a:p>
            <a:pPr indent="-355600" lvl="1" marL="914400" marR="0" rtl="0" algn="l">
              <a:lnSpc>
                <a:spcPct val="100000"/>
              </a:lnSpc>
              <a:spcBef>
                <a:spcPts val="0"/>
              </a:spcBef>
              <a:spcAft>
                <a:spcPts val="0"/>
              </a:spcAft>
              <a:buSzPts val="2000"/>
              <a:buChar char="○"/>
            </a:pPr>
            <a:r>
              <a:rPr lang="en"/>
              <a:t>Reflection, </a:t>
            </a:r>
            <a:r>
              <a:rPr lang="en"/>
              <a:t>illumination</a:t>
            </a:r>
            <a:r>
              <a:rPr lang="en"/>
              <a:t>, true </a:t>
            </a:r>
            <a:r>
              <a:rPr lang="en"/>
              <a:t>understanding</a:t>
            </a:r>
            <a:endParaRPr/>
          </a:p>
          <a:p>
            <a:pPr indent="-381000" lvl="0" marL="457200" rtl="0" algn="l">
              <a:spcBef>
                <a:spcPts val="0"/>
              </a:spcBef>
              <a:spcAft>
                <a:spcPts val="0"/>
              </a:spcAft>
              <a:buSzPts val="2400"/>
              <a:buChar char="◉"/>
            </a:pPr>
            <a:r>
              <a:rPr lang="en"/>
              <a:t>Do you have the resources? Need more?</a:t>
            </a:r>
            <a:endParaRPr/>
          </a:p>
          <a:p>
            <a:pPr indent="-355600" lvl="1" marL="914400" rtl="0" algn="l">
              <a:spcBef>
                <a:spcPts val="0"/>
              </a:spcBef>
              <a:spcAft>
                <a:spcPts val="0"/>
              </a:spcAft>
              <a:buSzPts val="2000"/>
              <a:buChar char="○"/>
            </a:pPr>
            <a:r>
              <a:rPr lang="en"/>
              <a:t>There are plenty and it’s your job to look for them!</a:t>
            </a:r>
            <a:endParaRPr/>
          </a:p>
          <a:p>
            <a:pPr indent="-381000" lvl="0" marL="457200" rtl="0" algn="l">
              <a:spcBef>
                <a:spcPts val="0"/>
              </a:spcBef>
              <a:spcAft>
                <a:spcPts val="0"/>
              </a:spcAft>
              <a:buSzPts val="2400"/>
              <a:buChar char="◉"/>
            </a:pPr>
            <a:r>
              <a:rPr lang="en"/>
              <a:t>Talk with other supervisors</a:t>
            </a:r>
            <a:endParaRPr/>
          </a:p>
          <a:p>
            <a:pPr indent="0" lvl="0" marL="0" rtl="0" algn="l">
              <a:spcBef>
                <a:spcPts val="600"/>
              </a:spcBef>
              <a:spcAft>
                <a:spcPts val="0"/>
              </a:spcAft>
              <a:buNone/>
            </a:pPr>
            <a:r>
              <a:t/>
            </a:r>
            <a:endParaRPr/>
          </a:p>
        </p:txBody>
      </p:sp>
      <p:grpSp>
        <p:nvGrpSpPr>
          <p:cNvPr id="492" name="Google Shape;492;p39"/>
          <p:cNvGrpSpPr/>
          <p:nvPr/>
        </p:nvGrpSpPr>
        <p:grpSpPr>
          <a:xfrm>
            <a:off x="916458" y="1019750"/>
            <a:ext cx="214625" cy="214625"/>
            <a:chOff x="2594050" y="1631825"/>
            <a:chExt cx="439625" cy="439625"/>
          </a:xfrm>
        </p:grpSpPr>
        <p:sp>
          <p:nvSpPr>
            <p:cNvPr id="493" name="Google Shape;493;p39"/>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9"/>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9"/>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3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40"/>
          <p:cNvSpPr txBox="1"/>
          <p:nvPr>
            <p:ph idx="12" type="sldNum"/>
          </p:nvPr>
        </p:nvSpPr>
        <p:spPr>
          <a:xfrm>
            <a:off x="4297650" y="4780700"/>
            <a:ext cx="548700" cy="36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03" name="Google Shape;503;p40"/>
          <p:cNvSpPr txBox="1"/>
          <p:nvPr>
            <p:ph idx="1" type="body"/>
          </p:nvPr>
        </p:nvSpPr>
        <p:spPr>
          <a:xfrm>
            <a:off x="1581300" y="4037375"/>
            <a:ext cx="5981400" cy="519600"/>
          </a:xfrm>
          <a:prstGeom prst="rect">
            <a:avLst/>
          </a:prstGeom>
        </p:spPr>
        <p:txBody>
          <a:bodyPr anchorCtr="0" anchor="b" bIns="91425" lIns="91425" spcFirstLastPara="1" rIns="91425" wrap="square" tIns="91425">
            <a:noAutofit/>
          </a:bodyPr>
          <a:lstStyle/>
          <a:p>
            <a:pPr indent="0" lvl="0" marL="0" rtl="0" algn="ctr">
              <a:spcBef>
                <a:spcPts val="360"/>
              </a:spcBef>
              <a:spcAft>
                <a:spcPts val="0"/>
              </a:spcAft>
              <a:buNone/>
            </a:pPr>
            <a:r>
              <a:rPr lang="en"/>
              <a:t>Be careful you aren’t too </a:t>
            </a:r>
            <a:r>
              <a:rPr lang="en"/>
              <a:t>ambitious</a:t>
            </a:r>
            <a:r>
              <a:rPr lang="en"/>
              <a:t> with organizational goal setting</a:t>
            </a:r>
            <a:endParaRPr/>
          </a:p>
        </p:txBody>
      </p:sp>
      <p:pic>
        <p:nvPicPr>
          <p:cNvPr id="504" name="Google Shape;504;p40"/>
          <p:cNvPicPr preferRelativeResize="0"/>
          <p:nvPr/>
        </p:nvPicPr>
        <p:blipFill>
          <a:blip r:embed="rId3">
            <a:alphaModFix/>
          </a:blip>
          <a:stretch>
            <a:fillRect/>
          </a:stretch>
        </p:blipFill>
        <p:spPr>
          <a:xfrm>
            <a:off x="5200425" y="575350"/>
            <a:ext cx="3587400" cy="3231000"/>
          </a:xfrm>
          <a:prstGeom prst="round2DiagRect">
            <a:avLst>
              <a:gd fmla="val 16667" name="adj1"/>
              <a:gd fmla="val 0" name="adj2"/>
            </a:avLst>
          </a:prstGeom>
          <a:noFill/>
          <a:ln>
            <a:noFill/>
          </a:ln>
          <a:effectLst>
            <a:outerShdw blurRad="57150" rotWithShape="0" algn="bl" dir="5400000" dist="19050">
              <a:srgbClr val="000000">
                <a:alpha val="50000"/>
              </a:srgbClr>
            </a:outerShdw>
          </a:effectLst>
        </p:spPr>
      </p:pic>
      <p:pic>
        <p:nvPicPr>
          <p:cNvPr id="505" name="Google Shape;505;p40"/>
          <p:cNvPicPr preferRelativeResize="0"/>
          <p:nvPr/>
        </p:nvPicPr>
        <p:blipFill>
          <a:blip r:embed="rId4">
            <a:alphaModFix/>
          </a:blip>
          <a:stretch>
            <a:fillRect/>
          </a:stretch>
        </p:blipFill>
        <p:spPr>
          <a:xfrm>
            <a:off x="160424" y="122775"/>
            <a:ext cx="3973502" cy="3969526"/>
          </a:xfrm>
          <a:prstGeom prst="rect">
            <a:avLst/>
          </a:prstGeom>
          <a:noFill/>
          <a:ln>
            <a:noFill/>
          </a:ln>
          <a:effectLst>
            <a:outerShdw blurRad="57150" rotWithShape="0" algn="bl" dir="4380000" dist="200025">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4"/>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Allison’s </a:t>
            </a:r>
            <a:r>
              <a:rPr i="1" lang="en"/>
              <a:t>big</a:t>
            </a:r>
            <a:r>
              <a:rPr lang="en"/>
              <a:t> goal</a:t>
            </a:r>
            <a:endParaRPr/>
          </a:p>
        </p:txBody>
      </p:sp>
      <p:sp>
        <p:nvSpPr>
          <p:cNvPr id="98" name="Google Shape;98;p14"/>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 trip back to 2015...</a:t>
            </a:r>
            <a:endParaRPr/>
          </a:p>
        </p:txBody>
      </p:sp>
      <p:sp>
        <p:nvSpPr>
          <p:cNvPr id="99" name="Google Shape;99;p14"/>
          <p:cNvSpPr txBox="1"/>
          <p:nvPr/>
        </p:nvSpPr>
        <p:spPr>
          <a:xfrm>
            <a:off x="1133975" y="2291150"/>
            <a:ext cx="5439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latin typeface="Lora"/>
              <a:ea typeface="Lora"/>
              <a:cs typeface="Lora"/>
              <a:sym typeface="Lora"/>
            </a:endParaRPr>
          </a:p>
        </p:txBody>
      </p:sp>
      <p:sp>
        <p:nvSpPr>
          <p:cNvPr id="100" name="Google Shape;100;p1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4"/>
          <p:cNvSpPr/>
          <p:nvPr/>
        </p:nvSpPr>
        <p:spPr>
          <a:xfrm>
            <a:off x="1212976" y="2403875"/>
            <a:ext cx="385895" cy="336746"/>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9" name="Shape 509"/>
        <p:cNvGrpSpPr/>
        <p:nvPr/>
      </p:nvGrpSpPr>
      <p:grpSpPr>
        <a:xfrm>
          <a:off x="0" y="0"/>
          <a:ext cx="0" cy="0"/>
          <a:chOff x="0" y="0"/>
          <a:chExt cx="0" cy="0"/>
        </a:xfrm>
      </p:grpSpPr>
      <p:pic>
        <p:nvPicPr>
          <p:cNvPr id="510" name="Google Shape;510;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1" name="Google Shape;511;p41"/>
          <p:cNvSpPr txBox="1"/>
          <p:nvPr>
            <p:ph idx="4294967295" type="title"/>
          </p:nvPr>
        </p:nvSpPr>
        <p:spPr>
          <a:xfrm>
            <a:off x="2765250" y="4401550"/>
            <a:ext cx="3613500" cy="50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highlight>
                  <a:srgbClr val="FFCD00"/>
                </a:highlight>
              </a:rPr>
              <a:t>We all </a:t>
            </a:r>
            <a:r>
              <a:rPr lang="en" sz="1800">
                <a:highlight>
                  <a:srgbClr val="FFCD00"/>
                </a:highlight>
              </a:rPr>
              <a:t>remember</a:t>
            </a:r>
            <a:r>
              <a:rPr lang="en" sz="1800">
                <a:highlight>
                  <a:srgbClr val="FFCD00"/>
                </a:highlight>
              </a:rPr>
              <a:t> how </a:t>
            </a:r>
            <a:r>
              <a:rPr lang="en" sz="1800">
                <a:highlight>
                  <a:srgbClr val="FFCD00"/>
                </a:highlight>
              </a:rPr>
              <a:t>THOSE</a:t>
            </a:r>
            <a:r>
              <a:rPr lang="en" sz="1800">
                <a:highlight>
                  <a:srgbClr val="FFCD00"/>
                </a:highlight>
              </a:rPr>
              <a:t> goals worked out...</a:t>
            </a:r>
            <a:endParaRPr i="1" sz="1800">
              <a:highlight>
                <a:srgbClr val="FFCD00"/>
              </a:highlight>
            </a:endParaRPr>
          </a:p>
        </p:txBody>
      </p:sp>
      <p:sp>
        <p:nvSpPr>
          <p:cNvPr id="512" name="Google Shape;512;p41"/>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42"/>
          <p:cNvSpPr txBox="1"/>
          <p:nvPr>
            <p:ph type="title"/>
          </p:nvPr>
        </p:nvSpPr>
        <p:spPr>
          <a:xfrm>
            <a:off x="1381250" y="922675"/>
            <a:ext cx="40488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most important thing you can do is </a:t>
            </a:r>
            <a:r>
              <a:rPr lang="en">
                <a:highlight>
                  <a:srgbClr val="FFCD00"/>
                </a:highlight>
              </a:rPr>
              <a:t>listen</a:t>
            </a:r>
            <a:r>
              <a:rPr lang="en"/>
              <a:t> and </a:t>
            </a:r>
            <a:r>
              <a:rPr lang="en">
                <a:highlight>
                  <a:srgbClr val="FFCD00"/>
                </a:highlight>
              </a:rPr>
              <a:t>enable</a:t>
            </a:r>
            <a:endParaRPr>
              <a:highlight>
                <a:srgbClr val="FFCD00"/>
              </a:highlight>
            </a:endParaRPr>
          </a:p>
        </p:txBody>
      </p:sp>
      <p:sp>
        <p:nvSpPr>
          <p:cNvPr id="518" name="Google Shape;518;p42"/>
          <p:cNvSpPr txBox="1"/>
          <p:nvPr>
            <p:ph idx="1" type="body"/>
          </p:nvPr>
        </p:nvSpPr>
        <p:spPr>
          <a:xfrm>
            <a:off x="1381250" y="1651075"/>
            <a:ext cx="2334000" cy="3122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Give Air time</a:t>
            </a:r>
            <a:endParaRPr b="1">
              <a:highlight>
                <a:srgbClr val="FFCD00"/>
              </a:highlight>
            </a:endParaRPr>
          </a:p>
          <a:p>
            <a:pPr indent="0" lvl="0" marL="0" rtl="0" algn="l">
              <a:spcBef>
                <a:spcPts val="600"/>
              </a:spcBef>
              <a:spcAft>
                <a:spcPts val="0"/>
              </a:spcAft>
              <a:buNone/>
            </a:pPr>
            <a:r>
              <a:rPr lang="en"/>
              <a:t>Even making time, doesn’t mean our employees always have the “air time” in meetings to talk.  Make sure to allow plenty of time for them to share.</a:t>
            </a:r>
            <a:endParaRPr/>
          </a:p>
        </p:txBody>
      </p:sp>
      <p:sp>
        <p:nvSpPr>
          <p:cNvPr id="519" name="Google Shape;519;p42"/>
          <p:cNvSpPr txBox="1"/>
          <p:nvPr>
            <p:ph idx="2" type="body"/>
          </p:nvPr>
        </p:nvSpPr>
        <p:spPr>
          <a:xfrm>
            <a:off x="3834912" y="1651075"/>
            <a:ext cx="2334000" cy="3122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Be Curious</a:t>
            </a:r>
            <a:endParaRPr b="1">
              <a:highlight>
                <a:srgbClr val="FFCD00"/>
              </a:highlight>
            </a:endParaRPr>
          </a:p>
          <a:p>
            <a:pPr indent="0" lvl="0" marL="0" rtl="0" algn="l">
              <a:spcBef>
                <a:spcPts val="600"/>
              </a:spcBef>
              <a:spcAft>
                <a:spcPts val="0"/>
              </a:spcAft>
              <a:buNone/>
            </a:pPr>
            <a:r>
              <a:rPr lang="en"/>
              <a:t>Allow for curiosity and exploration in the conversation.  This is the time for you to understand the context and motivation of employee goals. </a:t>
            </a:r>
            <a:endParaRPr/>
          </a:p>
        </p:txBody>
      </p:sp>
      <p:sp>
        <p:nvSpPr>
          <p:cNvPr id="520" name="Google Shape;520;p42"/>
          <p:cNvSpPr txBox="1"/>
          <p:nvPr>
            <p:ph idx="3" type="body"/>
          </p:nvPr>
        </p:nvSpPr>
        <p:spPr>
          <a:xfrm>
            <a:off x="6288573" y="1651075"/>
            <a:ext cx="2334000" cy="3122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Seek a Deeper Understanding</a:t>
            </a:r>
            <a:endParaRPr b="1">
              <a:highlight>
                <a:srgbClr val="FFCD00"/>
              </a:highlight>
            </a:endParaRPr>
          </a:p>
          <a:p>
            <a:pPr indent="0" lvl="0" marL="0" rtl="0" algn="l">
              <a:spcBef>
                <a:spcPts val="600"/>
              </a:spcBef>
              <a:spcAft>
                <a:spcPts val="0"/>
              </a:spcAft>
              <a:buNone/>
            </a:pPr>
            <a:r>
              <a:rPr lang="en"/>
              <a:t>Asking open-ended questions with less precise (e.g., one word) answers can help open the floor for someone to expand/share more. </a:t>
            </a:r>
            <a:endParaRPr/>
          </a:p>
          <a:p>
            <a:pPr indent="0" lvl="0" marL="0" rtl="0" algn="l">
              <a:spcBef>
                <a:spcPts val="600"/>
              </a:spcBef>
              <a:spcAft>
                <a:spcPts val="0"/>
              </a:spcAft>
              <a:buNone/>
            </a:pPr>
            <a:r>
              <a:t/>
            </a:r>
            <a:endParaRPr/>
          </a:p>
        </p:txBody>
      </p:sp>
      <p:grpSp>
        <p:nvGrpSpPr>
          <p:cNvPr id="521" name="Google Shape;521;p42"/>
          <p:cNvGrpSpPr/>
          <p:nvPr/>
        </p:nvGrpSpPr>
        <p:grpSpPr>
          <a:xfrm>
            <a:off x="916458" y="1019750"/>
            <a:ext cx="214625" cy="214625"/>
            <a:chOff x="2594050" y="1631825"/>
            <a:chExt cx="439625" cy="439625"/>
          </a:xfrm>
        </p:grpSpPr>
        <p:sp>
          <p:nvSpPr>
            <p:cNvPr id="522" name="Google Shape;522;p42"/>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2"/>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2"/>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2"/>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6" name="Google Shape;526;p4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43"/>
          <p:cNvSpPr txBox="1"/>
          <p:nvPr>
            <p:ph idx="1" type="body"/>
          </p:nvPr>
        </p:nvSpPr>
        <p:spPr>
          <a:xfrm>
            <a:off x="2105050" y="2238000"/>
            <a:ext cx="4933800" cy="819900"/>
          </a:xfrm>
          <a:prstGeom prst="rect">
            <a:avLst/>
          </a:prstGeom>
        </p:spPr>
        <p:txBody>
          <a:bodyPr anchorCtr="0" anchor="b" bIns="91425" lIns="91425" spcFirstLastPara="1" rIns="91425" wrap="square" tIns="91425">
            <a:noAutofit/>
          </a:bodyPr>
          <a:lstStyle/>
          <a:p>
            <a:pPr indent="0" lvl="0" marL="0" rtl="0" algn="ctr">
              <a:spcBef>
                <a:spcPts val="600"/>
              </a:spcBef>
              <a:spcAft>
                <a:spcPts val="0"/>
              </a:spcAft>
              <a:buNone/>
            </a:pPr>
            <a:r>
              <a:rPr lang="en"/>
              <a:t>How can we help prepare our staff for a </a:t>
            </a:r>
            <a:r>
              <a:rPr lang="en">
                <a:highlight>
                  <a:srgbClr val="FFCD00"/>
                </a:highlight>
              </a:rPr>
              <a:t>goal conversation</a:t>
            </a:r>
            <a:r>
              <a:rPr lang="en"/>
              <a:t> and what does it even sound like?</a:t>
            </a:r>
            <a:endParaRPr/>
          </a:p>
        </p:txBody>
      </p:sp>
      <p:sp>
        <p:nvSpPr>
          <p:cNvPr id="532" name="Google Shape;532;p43"/>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44"/>
          <p:cNvSpPr txBox="1"/>
          <p:nvPr>
            <p:ph idx="1" type="body"/>
          </p:nvPr>
        </p:nvSpPr>
        <p:spPr>
          <a:xfrm>
            <a:off x="1306475" y="1618700"/>
            <a:ext cx="35001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Supervisor</a:t>
            </a:r>
            <a:endParaRPr b="1">
              <a:highlight>
                <a:srgbClr val="FFCD00"/>
              </a:highlight>
            </a:endParaRPr>
          </a:p>
          <a:p>
            <a:pPr indent="0" lvl="0" marL="0" rtl="0" algn="l">
              <a:spcBef>
                <a:spcPts val="600"/>
              </a:spcBef>
              <a:spcAft>
                <a:spcPts val="0"/>
              </a:spcAft>
              <a:buNone/>
            </a:pPr>
            <a:r>
              <a:rPr lang="en"/>
              <a:t>Hi Allison! Fantastic job getting that crazy deployment taken care of.  I know you have a ton on your plate, but let’s talk next week about that super innovative idea you had...that is such a great goal! I’d really like to help...</a:t>
            </a:r>
            <a:endParaRPr/>
          </a:p>
        </p:txBody>
      </p:sp>
      <p:sp>
        <p:nvSpPr>
          <p:cNvPr id="538" name="Google Shape;538;p44"/>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Starting a conversation: </a:t>
            </a:r>
            <a:endParaRPr/>
          </a:p>
          <a:p>
            <a:pPr indent="0" lvl="0" marL="0" rtl="0" algn="l">
              <a:spcBef>
                <a:spcPts val="0"/>
              </a:spcBef>
              <a:spcAft>
                <a:spcPts val="0"/>
              </a:spcAft>
              <a:buNone/>
            </a:pPr>
            <a:r>
              <a:rPr lang="en"/>
              <a:t>What does that sound like?</a:t>
            </a:r>
            <a:endParaRPr/>
          </a:p>
        </p:txBody>
      </p:sp>
      <p:sp>
        <p:nvSpPr>
          <p:cNvPr id="539" name="Google Shape;539;p44"/>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highlight>
                  <a:srgbClr val="FFCD00"/>
                </a:highlight>
              </a:rPr>
              <a:t>Employee</a:t>
            </a:r>
            <a:endParaRPr b="1">
              <a:highlight>
                <a:srgbClr val="FFCD00"/>
              </a:highlight>
            </a:endParaRPr>
          </a:p>
          <a:p>
            <a:pPr indent="0" lvl="0" marL="0" rtl="0" algn="l">
              <a:spcBef>
                <a:spcPts val="600"/>
              </a:spcBef>
              <a:spcAft>
                <a:spcPts val="0"/>
              </a:spcAft>
              <a:buNone/>
            </a:pPr>
            <a:r>
              <a:rPr lang="en"/>
              <a:t>Hi Michael! I would love to have a one-on-one next week. I’ve been thinking about where I would like my career to go in the future and would really benefit from creating a goal setting plan together. </a:t>
            </a:r>
            <a:endParaRPr/>
          </a:p>
        </p:txBody>
      </p:sp>
      <p:grpSp>
        <p:nvGrpSpPr>
          <p:cNvPr id="540" name="Google Shape;540;p44"/>
          <p:cNvGrpSpPr/>
          <p:nvPr/>
        </p:nvGrpSpPr>
        <p:grpSpPr>
          <a:xfrm>
            <a:off x="916458" y="1019750"/>
            <a:ext cx="214625" cy="214625"/>
            <a:chOff x="2594050" y="1631825"/>
            <a:chExt cx="439625" cy="439625"/>
          </a:xfrm>
        </p:grpSpPr>
        <p:sp>
          <p:nvSpPr>
            <p:cNvPr id="541" name="Google Shape;541;p44"/>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4"/>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4"/>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4"/>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4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45"/>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if I don’t know where to start</a:t>
            </a:r>
            <a:r>
              <a:rPr lang="en"/>
              <a:t>?</a:t>
            </a:r>
            <a:endParaRPr/>
          </a:p>
        </p:txBody>
      </p:sp>
      <p:sp>
        <p:nvSpPr>
          <p:cNvPr id="551" name="Google Shape;551;p45"/>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not alone and there are plenty of tools to get started</a:t>
            </a:r>
            <a:endParaRPr/>
          </a:p>
        </p:txBody>
      </p:sp>
      <p:sp>
        <p:nvSpPr>
          <p:cNvPr id="552" name="Google Shape;552;p45"/>
          <p:cNvSpPr txBox="1"/>
          <p:nvPr/>
        </p:nvSpPr>
        <p:spPr>
          <a:xfrm>
            <a:off x="1133975" y="2291150"/>
            <a:ext cx="5439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Lora"/>
                <a:ea typeface="Lora"/>
                <a:cs typeface="Lora"/>
                <a:sym typeface="Lora"/>
              </a:rPr>
              <a:t>!</a:t>
            </a:r>
            <a:endParaRPr sz="2400">
              <a:latin typeface="Lora"/>
              <a:ea typeface="Lora"/>
              <a:cs typeface="Lora"/>
              <a:sym typeface="Lora"/>
            </a:endParaRPr>
          </a:p>
        </p:txBody>
      </p:sp>
      <p:sp>
        <p:nvSpPr>
          <p:cNvPr id="553" name="Google Shape;553;p4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46"/>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Tips for finding </a:t>
            </a:r>
            <a:r>
              <a:rPr lang="en">
                <a:solidFill>
                  <a:schemeClr val="dk1"/>
                </a:solidFill>
                <a:highlight>
                  <a:srgbClr val="FFCD00"/>
                </a:highlight>
              </a:rPr>
              <a:t>direction</a:t>
            </a:r>
            <a:endParaRPr>
              <a:highlight>
                <a:srgbClr val="FFCD00"/>
              </a:highlight>
            </a:endParaRPr>
          </a:p>
        </p:txBody>
      </p:sp>
      <p:sp>
        <p:nvSpPr>
          <p:cNvPr id="559" name="Google Shape;559;p46"/>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Follow curiosity and </a:t>
            </a:r>
            <a:r>
              <a:rPr lang="en"/>
              <a:t>intrigue</a:t>
            </a:r>
            <a:endParaRPr/>
          </a:p>
          <a:p>
            <a:pPr indent="-381000" lvl="0" marL="457200" rtl="0" algn="l">
              <a:spcBef>
                <a:spcPts val="0"/>
              </a:spcBef>
              <a:spcAft>
                <a:spcPts val="0"/>
              </a:spcAft>
              <a:buSzPts val="2400"/>
              <a:buChar char="◉"/>
            </a:pPr>
            <a:r>
              <a:rPr lang="en"/>
              <a:t>Find opportunities for exposure &amp; exploration</a:t>
            </a:r>
            <a:endParaRPr/>
          </a:p>
          <a:p>
            <a:pPr indent="-381000" lvl="0" marL="457200" rtl="0" algn="l">
              <a:spcBef>
                <a:spcPts val="0"/>
              </a:spcBef>
              <a:spcAft>
                <a:spcPts val="0"/>
              </a:spcAft>
              <a:buSzPts val="2400"/>
              <a:buChar char="◉"/>
            </a:pPr>
            <a:r>
              <a:rPr lang="en"/>
              <a:t>Think in shorter horizons (week, month, year)</a:t>
            </a:r>
            <a:endParaRPr/>
          </a:p>
          <a:p>
            <a:pPr indent="-381000" lvl="0" marL="457200" rtl="0" algn="l">
              <a:spcBef>
                <a:spcPts val="0"/>
              </a:spcBef>
              <a:spcAft>
                <a:spcPts val="0"/>
              </a:spcAft>
              <a:buSzPts val="2400"/>
              <a:buChar char="◉"/>
            </a:pPr>
            <a:r>
              <a:rPr lang="en"/>
              <a:t>Explore your strengths: CliftonStrengths</a:t>
            </a:r>
            <a:endParaRPr/>
          </a:p>
          <a:p>
            <a:pPr indent="-355600" lvl="1" marL="914400" rtl="0" algn="l">
              <a:spcBef>
                <a:spcPts val="0"/>
              </a:spcBef>
              <a:spcAft>
                <a:spcPts val="0"/>
              </a:spcAft>
              <a:buSzPts val="2000"/>
              <a:buChar char="○"/>
            </a:pPr>
            <a:r>
              <a:rPr lang="en"/>
              <a:t>Connect what you are passionate about with a strength or development opportunity</a:t>
            </a:r>
            <a:endParaRPr/>
          </a:p>
          <a:p>
            <a:pPr indent="-381000" lvl="0" marL="457200" rtl="0" algn="l">
              <a:spcBef>
                <a:spcPts val="0"/>
              </a:spcBef>
              <a:spcAft>
                <a:spcPts val="0"/>
              </a:spcAft>
              <a:buSzPts val="2400"/>
              <a:buChar char="◉"/>
            </a:pPr>
            <a:r>
              <a:rPr lang="en"/>
              <a:t>Broaden your base: try something totally new</a:t>
            </a:r>
            <a:endParaRPr/>
          </a:p>
          <a:p>
            <a:pPr indent="0" lvl="0" marL="0" rtl="0" algn="l">
              <a:spcBef>
                <a:spcPts val="600"/>
              </a:spcBef>
              <a:spcAft>
                <a:spcPts val="0"/>
              </a:spcAft>
              <a:buNone/>
            </a:pPr>
            <a:r>
              <a:t/>
            </a:r>
            <a:endParaRPr/>
          </a:p>
        </p:txBody>
      </p:sp>
      <p:grpSp>
        <p:nvGrpSpPr>
          <p:cNvPr id="560" name="Google Shape;560;p46"/>
          <p:cNvGrpSpPr/>
          <p:nvPr/>
        </p:nvGrpSpPr>
        <p:grpSpPr>
          <a:xfrm>
            <a:off x="916458" y="1019750"/>
            <a:ext cx="214625" cy="214625"/>
            <a:chOff x="2594050" y="1631825"/>
            <a:chExt cx="439625" cy="439625"/>
          </a:xfrm>
        </p:grpSpPr>
        <p:sp>
          <p:nvSpPr>
            <p:cNvPr id="561" name="Google Shape;561;p46"/>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6"/>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6"/>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4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47"/>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S.M.A.R.T. Goals</a:t>
            </a:r>
            <a:endParaRPr>
              <a:highlight>
                <a:srgbClr val="FFCD00"/>
              </a:highlight>
            </a:endParaRPr>
          </a:p>
        </p:txBody>
      </p:sp>
      <p:sp>
        <p:nvSpPr>
          <p:cNvPr id="571" name="Google Shape;571;p47"/>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b="1" lang="en"/>
              <a:t>S</a:t>
            </a:r>
            <a:r>
              <a:rPr lang="en"/>
              <a:t>pecific</a:t>
            </a:r>
            <a:endParaRPr/>
          </a:p>
          <a:p>
            <a:pPr indent="-381000" lvl="0" marL="457200" rtl="0" algn="l">
              <a:spcBef>
                <a:spcPts val="0"/>
              </a:spcBef>
              <a:spcAft>
                <a:spcPts val="0"/>
              </a:spcAft>
              <a:buSzPts val="2400"/>
              <a:buChar char="◉"/>
            </a:pPr>
            <a:r>
              <a:rPr b="1" lang="en"/>
              <a:t>M</a:t>
            </a:r>
            <a:r>
              <a:rPr lang="en"/>
              <a:t>easureable</a:t>
            </a:r>
            <a:endParaRPr/>
          </a:p>
          <a:p>
            <a:pPr indent="-381000" lvl="0" marL="457200" rtl="0" algn="l">
              <a:spcBef>
                <a:spcPts val="0"/>
              </a:spcBef>
              <a:spcAft>
                <a:spcPts val="0"/>
              </a:spcAft>
              <a:buSzPts val="2400"/>
              <a:buChar char="◉"/>
            </a:pPr>
            <a:r>
              <a:rPr b="1" lang="en"/>
              <a:t>A</a:t>
            </a:r>
            <a:r>
              <a:rPr lang="en"/>
              <a:t>ction-oriented</a:t>
            </a:r>
            <a:endParaRPr/>
          </a:p>
          <a:p>
            <a:pPr indent="-381000" lvl="0" marL="457200" rtl="0" algn="l">
              <a:spcBef>
                <a:spcPts val="0"/>
              </a:spcBef>
              <a:spcAft>
                <a:spcPts val="0"/>
              </a:spcAft>
              <a:buSzPts val="2400"/>
              <a:buChar char="◉"/>
            </a:pPr>
            <a:r>
              <a:rPr b="1" lang="en"/>
              <a:t>R</a:t>
            </a:r>
            <a:r>
              <a:rPr lang="en"/>
              <a:t>ealistic</a:t>
            </a:r>
            <a:endParaRPr/>
          </a:p>
          <a:p>
            <a:pPr indent="-381000" lvl="0" marL="457200" rtl="0" algn="l">
              <a:spcBef>
                <a:spcPts val="0"/>
              </a:spcBef>
              <a:spcAft>
                <a:spcPts val="0"/>
              </a:spcAft>
              <a:buSzPts val="2400"/>
              <a:buChar char="◉"/>
            </a:pPr>
            <a:r>
              <a:rPr b="1" lang="en"/>
              <a:t>T</a:t>
            </a:r>
            <a:r>
              <a:rPr lang="en"/>
              <a:t>imed</a:t>
            </a:r>
            <a:endParaRPr/>
          </a:p>
          <a:p>
            <a:pPr indent="0" lvl="0" marL="0" rtl="0" algn="l">
              <a:spcBef>
                <a:spcPts val="600"/>
              </a:spcBef>
              <a:spcAft>
                <a:spcPts val="0"/>
              </a:spcAft>
              <a:buClr>
                <a:schemeClr val="dk1"/>
              </a:buClr>
              <a:buSzPts val="1100"/>
              <a:buFont typeface="Arial"/>
              <a:buNone/>
            </a:pPr>
            <a:r>
              <a:rPr lang="en"/>
              <a:t> </a:t>
            </a:r>
            <a:endParaRPr/>
          </a:p>
          <a:p>
            <a:pPr indent="0" lvl="0" marL="0" rtl="0" algn="l">
              <a:spcBef>
                <a:spcPts val="600"/>
              </a:spcBef>
              <a:spcAft>
                <a:spcPts val="0"/>
              </a:spcAft>
              <a:buNone/>
            </a:pPr>
            <a:r>
              <a:t/>
            </a:r>
            <a:endParaRPr/>
          </a:p>
        </p:txBody>
      </p:sp>
      <p:grpSp>
        <p:nvGrpSpPr>
          <p:cNvPr id="572" name="Google Shape;572;p47"/>
          <p:cNvGrpSpPr/>
          <p:nvPr/>
        </p:nvGrpSpPr>
        <p:grpSpPr>
          <a:xfrm>
            <a:off x="916458" y="1019750"/>
            <a:ext cx="214625" cy="214625"/>
            <a:chOff x="2594050" y="1631825"/>
            <a:chExt cx="439625" cy="439625"/>
          </a:xfrm>
        </p:grpSpPr>
        <p:sp>
          <p:nvSpPr>
            <p:cNvPr id="573" name="Google Shape;573;p47"/>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7"/>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7"/>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7"/>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4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8" name="Google Shape;578;p47"/>
          <p:cNvPicPr preferRelativeResize="0"/>
          <p:nvPr/>
        </p:nvPicPr>
        <p:blipFill>
          <a:blip r:embed="rId3">
            <a:alphaModFix/>
          </a:blip>
          <a:stretch>
            <a:fillRect/>
          </a:stretch>
        </p:blipFill>
        <p:spPr>
          <a:xfrm>
            <a:off x="4455125" y="1358275"/>
            <a:ext cx="3878399" cy="2702068"/>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48"/>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Tips for gaining </a:t>
            </a:r>
            <a:r>
              <a:rPr i="1" lang="en">
                <a:solidFill>
                  <a:schemeClr val="dk1"/>
                </a:solidFill>
              </a:rPr>
              <a:t>and keeping </a:t>
            </a:r>
            <a:r>
              <a:rPr lang="en">
                <a:solidFill>
                  <a:schemeClr val="dk1"/>
                </a:solidFill>
                <a:highlight>
                  <a:srgbClr val="FFCD00"/>
                </a:highlight>
              </a:rPr>
              <a:t>momentum</a:t>
            </a:r>
            <a:endParaRPr>
              <a:highlight>
                <a:srgbClr val="FFCD00"/>
              </a:highlight>
            </a:endParaRPr>
          </a:p>
        </p:txBody>
      </p:sp>
      <p:sp>
        <p:nvSpPr>
          <p:cNvPr id="584" name="Google Shape;584;p48"/>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solidFill>
                  <a:schemeClr val="dk1"/>
                </a:solidFill>
              </a:rPr>
              <a:t>Key is accountability (for yourself)</a:t>
            </a:r>
            <a:endParaRPr>
              <a:solidFill>
                <a:schemeClr val="dk1"/>
              </a:solidFill>
            </a:endParaRPr>
          </a:p>
          <a:p>
            <a:pPr indent="-381000" lvl="0" marL="457200" rtl="0" algn="l">
              <a:spcBef>
                <a:spcPts val="0"/>
              </a:spcBef>
              <a:spcAft>
                <a:spcPts val="0"/>
              </a:spcAft>
              <a:buSzPts val="2400"/>
              <a:buChar char="◉"/>
            </a:pPr>
            <a:r>
              <a:rPr lang="en">
                <a:solidFill>
                  <a:schemeClr val="dk1"/>
                </a:solidFill>
              </a:rPr>
              <a:t>Are you internally or externally motivated?</a:t>
            </a:r>
            <a:endParaRPr/>
          </a:p>
          <a:p>
            <a:pPr indent="-381000" lvl="0" marL="457200" rtl="0" algn="l">
              <a:spcBef>
                <a:spcPts val="0"/>
              </a:spcBef>
              <a:spcAft>
                <a:spcPts val="0"/>
              </a:spcAft>
              <a:buSzPts val="2400"/>
              <a:buChar char="◉"/>
            </a:pPr>
            <a:r>
              <a:rPr b="1" lang="en">
                <a:solidFill>
                  <a:schemeClr val="dk1"/>
                </a:solidFill>
              </a:rPr>
              <a:t>Write down your goals</a:t>
            </a:r>
            <a:r>
              <a:rPr lang="en">
                <a:solidFill>
                  <a:schemeClr val="dk1"/>
                </a:solidFill>
              </a:rPr>
              <a:t> and make them visible</a:t>
            </a:r>
            <a:endParaRPr>
              <a:solidFill>
                <a:schemeClr val="dk1"/>
              </a:solidFill>
            </a:endParaRPr>
          </a:p>
          <a:p>
            <a:pPr indent="-355600" lvl="1" marL="914400" rtl="0" algn="l">
              <a:spcBef>
                <a:spcPts val="0"/>
              </a:spcBef>
              <a:spcAft>
                <a:spcPts val="0"/>
              </a:spcAft>
              <a:buClr>
                <a:schemeClr val="dk1"/>
              </a:buClr>
              <a:buSzPts val="2000"/>
              <a:buChar char="○"/>
            </a:pPr>
            <a:r>
              <a:rPr lang="en">
                <a:solidFill>
                  <a:schemeClr val="dk1"/>
                </a:solidFill>
              </a:rPr>
              <a:t>Review regularly!</a:t>
            </a:r>
            <a:endParaRPr>
              <a:solidFill>
                <a:schemeClr val="dk1"/>
              </a:solidFill>
            </a:endParaRPr>
          </a:p>
          <a:p>
            <a:pPr indent="-381000" lvl="0" marL="457200" rtl="0" algn="l">
              <a:spcBef>
                <a:spcPts val="0"/>
              </a:spcBef>
              <a:spcAft>
                <a:spcPts val="0"/>
              </a:spcAft>
              <a:buSzPts val="2400"/>
              <a:buChar char="◉"/>
            </a:pPr>
            <a:r>
              <a:rPr lang="en"/>
              <a:t>Follow through with a buddy or group</a:t>
            </a:r>
            <a:endParaRPr/>
          </a:p>
          <a:p>
            <a:pPr indent="-381000" lvl="0" marL="457200" rtl="0" algn="l">
              <a:spcBef>
                <a:spcPts val="0"/>
              </a:spcBef>
              <a:spcAft>
                <a:spcPts val="0"/>
              </a:spcAft>
              <a:buSzPts val="2400"/>
              <a:buChar char="◉"/>
            </a:pPr>
            <a:r>
              <a:rPr lang="en"/>
              <a:t>Simply talking about your goals</a:t>
            </a:r>
            <a:endParaRPr/>
          </a:p>
          <a:p>
            <a:pPr indent="0" lvl="0" marL="0" rtl="0" algn="l">
              <a:spcBef>
                <a:spcPts val="600"/>
              </a:spcBef>
              <a:spcAft>
                <a:spcPts val="0"/>
              </a:spcAft>
              <a:buNone/>
            </a:pPr>
            <a:r>
              <a:t/>
            </a:r>
            <a:endParaRPr/>
          </a:p>
        </p:txBody>
      </p:sp>
      <p:grpSp>
        <p:nvGrpSpPr>
          <p:cNvPr id="585" name="Google Shape;585;p48"/>
          <p:cNvGrpSpPr/>
          <p:nvPr/>
        </p:nvGrpSpPr>
        <p:grpSpPr>
          <a:xfrm>
            <a:off x="916458" y="1019750"/>
            <a:ext cx="214625" cy="214625"/>
            <a:chOff x="2594050" y="1631825"/>
            <a:chExt cx="439625" cy="439625"/>
          </a:xfrm>
        </p:grpSpPr>
        <p:sp>
          <p:nvSpPr>
            <p:cNvPr id="586" name="Google Shape;586;p48"/>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8"/>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8"/>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8"/>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 name="Google Shape;590;p4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49"/>
          <p:cNvSpPr txBox="1"/>
          <p:nvPr>
            <p:ph idx="4294967295" type="ctrTitle"/>
          </p:nvPr>
        </p:nvSpPr>
        <p:spPr>
          <a:xfrm>
            <a:off x="1951575" y="2878750"/>
            <a:ext cx="5241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highlight>
                  <a:srgbClr val="FFCD00"/>
                </a:highlight>
              </a:rPr>
              <a:t>Let’s get to it!</a:t>
            </a:r>
            <a:endParaRPr sz="4800">
              <a:highlight>
                <a:srgbClr val="FFCD00"/>
              </a:highlight>
            </a:endParaRPr>
          </a:p>
        </p:txBody>
      </p:sp>
      <p:sp>
        <p:nvSpPr>
          <p:cNvPr id="596" name="Google Shape;596;p49"/>
          <p:cNvSpPr txBox="1"/>
          <p:nvPr>
            <p:ph idx="4294967295" type="subTitle"/>
          </p:nvPr>
        </p:nvSpPr>
        <p:spPr>
          <a:xfrm>
            <a:off x="1951575" y="3792555"/>
            <a:ext cx="52410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800"/>
              <a:t>A practical </a:t>
            </a:r>
            <a:r>
              <a:rPr lang="en" sz="1800"/>
              <a:t>exercise</a:t>
            </a:r>
            <a:r>
              <a:rPr lang="en" sz="1800"/>
              <a:t> for setting goals</a:t>
            </a:r>
            <a:endParaRPr sz="1800"/>
          </a:p>
        </p:txBody>
      </p:sp>
      <p:cxnSp>
        <p:nvCxnSpPr>
          <p:cNvPr id="597" name="Google Shape;597;p49"/>
          <p:cNvCxnSpPr/>
          <p:nvPr/>
        </p:nvCxnSpPr>
        <p:spPr>
          <a:xfrm>
            <a:off x="-6025" y="1668728"/>
            <a:ext cx="9162000" cy="0"/>
          </a:xfrm>
          <a:prstGeom prst="straightConnector1">
            <a:avLst/>
          </a:prstGeom>
          <a:noFill/>
          <a:ln cap="flat" cmpd="sng" w="9525">
            <a:solidFill>
              <a:srgbClr val="CCCCCC"/>
            </a:solidFill>
            <a:prstDash val="solid"/>
            <a:round/>
            <a:headEnd len="med" w="med" type="none"/>
            <a:tailEnd len="med" w="med" type="none"/>
          </a:ln>
        </p:spPr>
      </p:cxnSp>
      <p:sp>
        <p:nvSpPr>
          <p:cNvPr id="598" name="Google Shape;598;p49"/>
          <p:cNvSpPr/>
          <p:nvPr/>
        </p:nvSpPr>
        <p:spPr>
          <a:xfrm>
            <a:off x="3470200" y="566931"/>
            <a:ext cx="2203500" cy="2203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9" name="Google Shape;599;p49"/>
          <p:cNvGrpSpPr/>
          <p:nvPr/>
        </p:nvGrpSpPr>
        <p:grpSpPr>
          <a:xfrm>
            <a:off x="4184368" y="854983"/>
            <a:ext cx="1035173" cy="1035155"/>
            <a:chOff x="6643075" y="3664250"/>
            <a:chExt cx="407950" cy="407975"/>
          </a:xfrm>
        </p:grpSpPr>
        <p:sp>
          <p:nvSpPr>
            <p:cNvPr id="600" name="Google Shape;600;p49"/>
            <p:cNvSpPr/>
            <p:nvPr/>
          </p:nvSpPr>
          <p:spPr>
            <a:xfrm>
              <a:off x="6794075" y="3815250"/>
              <a:ext cx="211300" cy="211300"/>
            </a:xfrm>
            <a:custGeom>
              <a:rect b="b" l="l" r="r" t="t"/>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9"/>
            <p:cNvSpPr/>
            <p:nvPr/>
          </p:nvSpPr>
          <p:spPr>
            <a:xfrm>
              <a:off x="6643075" y="3664250"/>
              <a:ext cx="407950" cy="407975"/>
            </a:xfrm>
            <a:custGeom>
              <a:rect b="b" l="l" r="r" t="t"/>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 name="Google Shape;602;p49"/>
          <p:cNvGrpSpPr/>
          <p:nvPr/>
        </p:nvGrpSpPr>
        <p:grpSpPr>
          <a:xfrm rot="-587406">
            <a:off x="4123593" y="2025001"/>
            <a:ext cx="425594" cy="425570"/>
            <a:chOff x="576250" y="4319400"/>
            <a:chExt cx="442075" cy="442050"/>
          </a:xfrm>
        </p:grpSpPr>
        <p:sp>
          <p:nvSpPr>
            <p:cNvPr id="603" name="Google Shape;603;p49"/>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9"/>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9"/>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 name="Google Shape;607;p49"/>
          <p:cNvSpPr/>
          <p:nvPr/>
        </p:nvSpPr>
        <p:spPr>
          <a:xfrm>
            <a:off x="3936800" y="1094079"/>
            <a:ext cx="161807" cy="154500"/>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p:nvPr/>
        </p:nvSpPr>
        <p:spPr>
          <a:xfrm rot="2697385">
            <a:off x="5003062" y="1885038"/>
            <a:ext cx="245621" cy="234528"/>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9"/>
          <p:cNvSpPr/>
          <p:nvPr/>
        </p:nvSpPr>
        <p:spPr>
          <a:xfrm>
            <a:off x="5197375" y="1751151"/>
            <a:ext cx="98383" cy="93976"/>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9"/>
          <p:cNvSpPr/>
          <p:nvPr/>
        </p:nvSpPr>
        <p:spPr>
          <a:xfrm rot="1280154">
            <a:off x="3824697" y="1560092"/>
            <a:ext cx="98367" cy="93971"/>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50"/>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Building a goal</a:t>
            </a:r>
            <a:endParaRPr/>
          </a:p>
        </p:txBody>
      </p:sp>
      <p:grpSp>
        <p:nvGrpSpPr>
          <p:cNvPr id="617" name="Google Shape;617;p50"/>
          <p:cNvGrpSpPr/>
          <p:nvPr/>
        </p:nvGrpSpPr>
        <p:grpSpPr>
          <a:xfrm>
            <a:off x="916458" y="1019750"/>
            <a:ext cx="214625" cy="214625"/>
            <a:chOff x="2594050" y="1631825"/>
            <a:chExt cx="439625" cy="439625"/>
          </a:xfrm>
        </p:grpSpPr>
        <p:sp>
          <p:nvSpPr>
            <p:cNvPr id="618" name="Google Shape;618;p50"/>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0"/>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0"/>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0"/>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2" name="Google Shape;622;p5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3" name="Google Shape;623;p50"/>
          <p:cNvSpPr/>
          <p:nvPr/>
        </p:nvSpPr>
        <p:spPr>
          <a:xfrm>
            <a:off x="3947100" y="1165725"/>
            <a:ext cx="1249800" cy="12684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BUILD</a:t>
            </a:r>
            <a:endParaRPr sz="1800">
              <a:latin typeface="Quattrocento Sans"/>
              <a:ea typeface="Quattrocento Sans"/>
              <a:cs typeface="Quattrocento Sans"/>
              <a:sym typeface="Quattrocento Sans"/>
            </a:endParaRPr>
          </a:p>
        </p:txBody>
      </p:sp>
      <p:sp>
        <p:nvSpPr>
          <p:cNvPr id="624" name="Google Shape;624;p50"/>
          <p:cNvSpPr/>
          <p:nvPr/>
        </p:nvSpPr>
        <p:spPr>
          <a:xfrm>
            <a:off x="651575" y="3179425"/>
            <a:ext cx="1249800" cy="12684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WAYS</a:t>
            </a:r>
            <a:endParaRPr sz="1800">
              <a:latin typeface="Quattrocento Sans"/>
              <a:ea typeface="Quattrocento Sans"/>
              <a:cs typeface="Quattrocento Sans"/>
              <a:sym typeface="Quattrocento Sans"/>
            </a:endParaRPr>
          </a:p>
        </p:txBody>
      </p:sp>
      <p:sp>
        <p:nvSpPr>
          <p:cNvPr id="625" name="Google Shape;625;p50"/>
          <p:cNvSpPr/>
          <p:nvPr/>
        </p:nvSpPr>
        <p:spPr>
          <a:xfrm>
            <a:off x="7155775" y="3179425"/>
            <a:ext cx="1249800" cy="12684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GOAL</a:t>
            </a:r>
            <a:endParaRPr sz="1800">
              <a:latin typeface="Quattrocento Sans"/>
              <a:ea typeface="Quattrocento Sans"/>
              <a:cs typeface="Quattrocento Sans"/>
              <a:sym typeface="Quattrocento Sans"/>
            </a:endParaRPr>
          </a:p>
        </p:txBody>
      </p:sp>
      <p:sp>
        <p:nvSpPr>
          <p:cNvPr id="626" name="Google Shape;626;p50"/>
          <p:cNvSpPr/>
          <p:nvPr/>
        </p:nvSpPr>
        <p:spPr>
          <a:xfrm>
            <a:off x="5905975" y="1937550"/>
            <a:ext cx="1249800" cy="12684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YOUR</a:t>
            </a:r>
            <a:endParaRPr sz="1800">
              <a:latin typeface="Quattrocento Sans"/>
              <a:ea typeface="Quattrocento Sans"/>
              <a:cs typeface="Quattrocento Sans"/>
              <a:sym typeface="Quattrocento Sans"/>
            </a:endParaRPr>
          </a:p>
        </p:txBody>
      </p:sp>
      <p:sp>
        <p:nvSpPr>
          <p:cNvPr id="627" name="Google Shape;627;p50"/>
          <p:cNvSpPr/>
          <p:nvPr/>
        </p:nvSpPr>
        <p:spPr>
          <a:xfrm>
            <a:off x="2012013" y="1937550"/>
            <a:ext cx="1249800" cy="1268400"/>
          </a:xfrm>
          <a:prstGeom prst="ellipse">
            <a:avLst/>
          </a:prstGeom>
          <a:solidFill>
            <a:srgbClr val="000000">
              <a:alpha val="7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Quattrocento Sans"/>
                <a:ea typeface="Quattrocento Sans"/>
                <a:cs typeface="Quattrocento Sans"/>
                <a:sym typeface="Quattrocento Sans"/>
              </a:rPr>
              <a:t>TO</a:t>
            </a:r>
            <a:endParaRPr sz="1800">
              <a:latin typeface="Quattrocento Sans"/>
              <a:ea typeface="Quattrocento Sans"/>
              <a:cs typeface="Quattrocento Sans"/>
              <a:sym typeface="Quattrocento Sans"/>
            </a:endParaRPr>
          </a:p>
        </p:txBody>
      </p:sp>
      <p:cxnSp>
        <p:nvCxnSpPr>
          <p:cNvPr id="628" name="Google Shape;628;p50"/>
          <p:cNvCxnSpPr>
            <a:stCxn id="624" idx="6"/>
            <a:endCxn id="629" idx="2"/>
          </p:cNvCxnSpPr>
          <p:nvPr/>
        </p:nvCxnSpPr>
        <p:spPr>
          <a:xfrm>
            <a:off x="1901375" y="3813625"/>
            <a:ext cx="1471200" cy="0"/>
          </a:xfrm>
          <a:prstGeom prst="straightConnector1">
            <a:avLst/>
          </a:prstGeom>
          <a:noFill/>
          <a:ln cap="flat" cmpd="sng" w="9525">
            <a:solidFill>
              <a:schemeClr val="dk2"/>
            </a:solidFill>
            <a:prstDash val="solid"/>
            <a:round/>
            <a:headEnd len="med" w="med" type="none"/>
            <a:tailEnd len="med" w="med" type="none"/>
          </a:ln>
        </p:spPr>
      </p:cxnSp>
      <p:cxnSp>
        <p:nvCxnSpPr>
          <p:cNvPr id="630" name="Google Shape;630;p50"/>
          <p:cNvCxnSpPr>
            <a:stCxn id="627" idx="5"/>
          </p:cNvCxnSpPr>
          <p:nvPr/>
        </p:nvCxnSpPr>
        <p:spPr>
          <a:xfrm>
            <a:off x="3078784" y="3020197"/>
            <a:ext cx="464700" cy="230400"/>
          </a:xfrm>
          <a:prstGeom prst="straightConnector1">
            <a:avLst/>
          </a:prstGeom>
          <a:noFill/>
          <a:ln cap="flat" cmpd="sng" w="9525">
            <a:solidFill>
              <a:schemeClr val="dk2"/>
            </a:solidFill>
            <a:prstDash val="solid"/>
            <a:round/>
            <a:headEnd len="med" w="med" type="none"/>
            <a:tailEnd len="med" w="med" type="none"/>
          </a:ln>
        </p:spPr>
      </p:cxnSp>
      <p:cxnSp>
        <p:nvCxnSpPr>
          <p:cNvPr id="631" name="Google Shape;631;p50"/>
          <p:cNvCxnSpPr>
            <a:stCxn id="623" idx="4"/>
            <a:endCxn id="623" idx="4"/>
          </p:cNvCxnSpPr>
          <p:nvPr/>
        </p:nvCxnSpPr>
        <p:spPr>
          <a:xfrm>
            <a:off x="4572000" y="2434125"/>
            <a:ext cx="0" cy="0"/>
          </a:xfrm>
          <a:prstGeom prst="straightConnector1">
            <a:avLst/>
          </a:prstGeom>
          <a:noFill/>
          <a:ln cap="flat" cmpd="sng" w="9525">
            <a:solidFill>
              <a:schemeClr val="dk2"/>
            </a:solidFill>
            <a:prstDash val="solid"/>
            <a:round/>
            <a:headEnd len="med" w="med" type="none"/>
            <a:tailEnd len="med" w="med" type="none"/>
          </a:ln>
        </p:spPr>
      </p:cxnSp>
      <p:cxnSp>
        <p:nvCxnSpPr>
          <p:cNvPr id="632" name="Google Shape;632;p50"/>
          <p:cNvCxnSpPr>
            <a:stCxn id="626" idx="3"/>
          </p:cNvCxnSpPr>
          <p:nvPr/>
        </p:nvCxnSpPr>
        <p:spPr>
          <a:xfrm flipH="1">
            <a:off x="5625204" y="3020197"/>
            <a:ext cx="463800" cy="285600"/>
          </a:xfrm>
          <a:prstGeom prst="straightConnector1">
            <a:avLst/>
          </a:prstGeom>
          <a:noFill/>
          <a:ln cap="flat" cmpd="sng" w="9525">
            <a:solidFill>
              <a:schemeClr val="dk2"/>
            </a:solidFill>
            <a:prstDash val="solid"/>
            <a:round/>
            <a:headEnd len="med" w="med" type="none"/>
            <a:tailEnd len="med" w="med" type="none"/>
          </a:ln>
        </p:spPr>
      </p:cxnSp>
      <p:cxnSp>
        <p:nvCxnSpPr>
          <p:cNvPr id="633" name="Google Shape;633;p50"/>
          <p:cNvCxnSpPr>
            <a:stCxn id="625" idx="2"/>
            <a:endCxn id="629" idx="6"/>
          </p:cNvCxnSpPr>
          <p:nvPr/>
        </p:nvCxnSpPr>
        <p:spPr>
          <a:xfrm rot="10800000">
            <a:off x="5771575" y="3813625"/>
            <a:ext cx="1384200" cy="0"/>
          </a:xfrm>
          <a:prstGeom prst="straightConnector1">
            <a:avLst/>
          </a:prstGeom>
          <a:noFill/>
          <a:ln cap="flat" cmpd="sng" w="9525">
            <a:solidFill>
              <a:schemeClr val="dk2"/>
            </a:solidFill>
            <a:prstDash val="solid"/>
            <a:round/>
            <a:headEnd len="med" w="med" type="none"/>
            <a:tailEnd len="med" w="med" type="none"/>
          </a:ln>
        </p:spPr>
      </p:cxnSp>
      <p:sp>
        <p:nvSpPr>
          <p:cNvPr id="629" name="Google Shape;629;p50"/>
          <p:cNvSpPr/>
          <p:nvPr/>
        </p:nvSpPr>
        <p:spPr>
          <a:xfrm>
            <a:off x="3372448" y="2614075"/>
            <a:ext cx="2399100" cy="23991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Quattrocento Sans"/>
                <a:ea typeface="Quattrocento Sans"/>
                <a:cs typeface="Quattrocento Sans"/>
                <a:sym typeface="Quattrocento Sans"/>
              </a:rPr>
              <a:t>GOAL</a:t>
            </a:r>
            <a:endParaRPr b="1" sz="1800">
              <a:latin typeface="Quattrocento Sans"/>
              <a:ea typeface="Quattrocento Sans"/>
              <a:cs typeface="Quattrocento Sans"/>
              <a:sym typeface="Quattrocento Sans"/>
            </a:endParaRPr>
          </a:p>
        </p:txBody>
      </p:sp>
      <p:cxnSp>
        <p:nvCxnSpPr>
          <p:cNvPr id="634" name="Google Shape;634;p50"/>
          <p:cNvCxnSpPr>
            <a:stCxn id="623" idx="4"/>
            <a:endCxn id="629" idx="0"/>
          </p:cNvCxnSpPr>
          <p:nvPr/>
        </p:nvCxnSpPr>
        <p:spPr>
          <a:xfrm>
            <a:off x="4572000" y="2434125"/>
            <a:ext cx="0" cy="180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cxnSp>
        <p:nvCxnSpPr>
          <p:cNvPr id="106" name="Google Shape;106;p15"/>
          <p:cNvCxnSpPr/>
          <p:nvPr/>
        </p:nvCxnSpPr>
        <p:spPr>
          <a:xfrm>
            <a:off x="-6025" y="1668728"/>
            <a:ext cx="9162000" cy="0"/>
          </a:xfrm>
          <a:prstGeom prst="straightConnector1">
            <a:avLst/>
          </a:prstGeom>
          <a:noFill/>
          <a:ln cap="flat" cmpd="sng" w="9525">
            <a:solidFill>
              <a:srgbClr val="CCCCCC"/>
            </a:solidFill>
            <a:prstDash val="solid"/>
            <a:round/>
            <a:headEnd len="med" w="med" type="none"/>
            <a:tailEnd len="med" w="med" type="none"/>
          </a:ln>
        </p:spPr>
      </p:cxnSp>
      <p:sp>
        <p:nvSpPr>
          <p:cNvPr id="107" name="Google Shape;107;p15"/>
          <p:cNvSpPr/>
          <p:nvPr/>
        </p:nvSpPr>
        <p:spPr>
          <a:xfrm>
            <a:off x="3470200" y="566931"/>
            <a:ext cx="2203500" cy="2203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txBox="1"/>
          <p:nvPr>
            <p:ph idx="4294967295" type="ctrTitle"/>
          </p:nvPr>
        </p:nvSpPr>
        <p:spPr>
          <a:xfrm>
            <a:off x="1951575" y="2878750"/>
            <a:ext cx="5241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highlight>
                  <a:srgbClr val="FFCD00"/>
                </a:highlight>
              </a:rPr>
              <a:t>Operation: Folly</a:t>
            </a:r>
            <a:endParaRPr sz="4800">
              <a:highlight>
                <a:srgbClr val="FFCD00"/>
              </a:highlight>
            </a:endParaRPr>
          </a:p>
        </p:txBody>
      </p:sp>
      <p:sp>
        <p:nvSpPr>
          <p:cNvPr id="109" name="Google Shape;109;p15"/>
          <p:cNvSpPr txBox="1"/>
          <p:nvPr>
            <p:ph idx="4294967295" type="subTitle"/>
          </p:nvPr>
        </p:nvSpPr>
        <p:spPr>
          <a:xfrm>
            <a:off x="1951575" y="3792555"/>
            <a:ext cx="52410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800"/>
              <a:t>Wherein our hero foolishly thinks she can empty an entire basement in 2 days.</a:t>
            </a:r>
            <a:endParaRPr sz="1800"/>
          </a:p>
        </p:txBody>
      </p:sp>
      <p:sp>
        <p:nvSpPr>
          <p:cNvPr id="110" name="Google Shape;110;p1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11" name="Google Shape;111;p15"/>
          <p:cNvGrpSpPr/>
          <p:nvPr/>
        </p:nvGrpSpPr>
        <p:grpSpPr>
          <a:xfrm>
            <a:off x="4017530" y="889557"/>
            <a:ext cx="1108845" cy="1558332"/>
            <a:chOff x="6689325" y="2984125"/>
            <a:chExt cx="315425" cy="443300"/>
          </a:xfrm>
        </p:grpSpPr>
        <p:sp>
          <p:nvSpPr>
            <p:cNvPr id="112" name="Google Shape;112;p15"/>
            <p:cNvSpPr/>
            <p:nvPr/>
          </p:nvSpPr>
          <p:spPr>
            <a:xfrm>
              <a:off x="6689325" y="2984125"/>
              <a:ext cx="315425" cy="77975"/>
            </a:xfrm>
            <a:custGeom>
              <a:rect b="b" l="l" r="r" t="t"/>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6702125" y="3069375"/>
              <a:ext cx="289850" cy="358050"/>
            </a:xfrm>
            <a:custGeom>
              <a:rect b="b" l="l" r="r" t="t"/>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175" y="3117475"/>
              <a:ext cx="25" cy="261850"/>
            </a:xfrm>
            <a:custGeom>
              <a:rect b="b" l="l" r="r" t="t"/>
              <a:pathLst>
                <a:path extrusionOk="0" fill="none" h="10474" w="1">
                  <a:moveTo>
                    <a:pt x="1" y="10473"/>
                  </a:move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a:off x="6847025" y="3117475"/>
              <a:ext cx="25" cy="261850"/>
            </a:xfrm>
            <a:custGeom>
              <a:rect b="b" l="l" r="r" t="t"/>
              <a:pathLst>
                <a:path extrusionOk="0" fill="none" h="10474" w="1">
                  <a:moveTo>
                    <a:pt x="1" y="1"/>
                  </a:moveTo>
                  <a:lnTo>
                    <a:pt x="1" y="104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a:off x="6932875" y="3117475"/>
              <a:ext cx="25" cy="261850"/>
            </a:xfrm>
            <a:custGeom>
              <a:rect b="b" l="l" r="r" t="t"/>
              <a:pathLst>
                <a:path extrusionOk="0" fill="none" h="10474" w="1">
                  <a:moveTo>
                    <a:pt x="1" y="1"/>
                  </a:moveTo>
                  <a:lnTo>
                    <a:pt x="1" y="104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51"/>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Time to share</a:t>
            </a:r>
            <a:endParaRPr/>
          </a:p>
        </p:txBody>
      </p:sp>
      <p:sp>
        <p:nvSpPr>
          <p:cNvPr id="640" name="Google Shape;640;p51"/>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Please be </a:t>
            </a:r>
            <a:r>
              <a:rPr lang="en" u="sng"/>
              <a:t>respectful</a:t>
            </a:r>
            <a:r>
              <a:rPr lang="en"/>
              <a:t> of others and </a:t>
            </a:r>
            <a:r>
              <a:rPr lang="en" u="sng"/>
              <a:t>help</a:t>
            </a:r>
            <a:r>
              <a:rPr lang="en"/>
              <a:t> them on </a:t>
            </a:r>
            <a:r>
              <a:rPr lang="en"/>
              <a:t>their</a:t>
            </a:r>
            <a:r>
              <a:rPr lang="en"/>
              <a:t> journey</a:t>
            </a:r>
            <a:endParaRPr/>
          </a:p>
        </p:txBody>
      </p:sp>
      <p:sp>
        <p:nvSpPr>
          <p:cNvPr id="641" name="Google Shape;641;p5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642" name="Google Shape;642;p51"/>
          <p:cNvGrpSpPr/>
          <p:nvPr/>
        </p:nvGrpSpPr>
        <p:grpSpPr>
          <a:xfrm>
            <a:off x="1229288" y="2391091"/>
            <a:ext cx="357234" cy="361310"/>
            <a:chOff x="5290150" y="1636700"/>
            <a:chExt cx="425025" cy="429875"/>
          </a:xfrm>
        </p:grpSpPr>
        <p:sp>
          <p:nvSpPr>
            <p:cNvPr id="643" name="Google Shape;643;p51"/>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1"/>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52"/>
          <p:cNvSpPr txBox="1"/>
          <p:nvPr>
            <p:ph idx="4294967295" type="subTitle"/>
          </p:nvPr>
        </p:nvSpPr>
        <p:spPr>
          <a:xfrm>
            <a:off x="2371500" y="2093775"/>
            <a:ext cx="50214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i="1" lang="en" sz="3600">
                <a:latin typeface="Lora"/>
                <a:ea typeface="Lora"/>
                <a:cs typeface="Lora"/>
                <a:sym typeface="Lora"/>
              </a:rPr>
              <a:t>Any </a:t>
            </a:r>
            <a:r>
              <a:rPr b="1" i="1" lang="en" sz="3600">
                <a:highlight>
                  <a:srgbClr val="FFCD00"/>
                </a:highlight>
                <a:latin typeface="Lora"/>
                <a:ea typeface="Lora"/>
                <a:cs typeface="Lora"/>
                <a:sym typeface="Lora"/>
              </a:rPr>
              <a:t>questions</a:t>
            </a:r>
            <a:r>
              <a:rPr b="1" i="1" lang="en" sz="3600">
                <a:latin typeface="Lora"/>
                <a:ea typeface="Lora"/>
                <a:cs typeface="Lora"/>
                <a:sym typeface="Lora"/>
              </a:rPr>
              <a:t> ?</a:t>
            </a:r>
            <a:endParaRPr b="1" i="1" sz="3600">
              <a:latin typeface="Lora"/>
              <a:ea typeface="Lora"/>
              <a:cs typeface="Lora"/>
              <a:sym typeface="Lora"/>
            </a:endParaRPr>
          </a:p>
          <a:p>
            <a:pPr indent="0" lvl="0" marL="0" rtl="0" algn="l">
              <a:spcBef>
                <a:spcPts val="600"/>
              </a:spcBef>
              <a:spcAft>
                <a:spcPts val="0"/>
              </a:spcAft>
              <a:buNone/>
            </a:pPr>
            <a:r>
              <a:t/>
            </a:r>
            <a:endParaRPr sz="1800">
              <a:solidFill>
                <a:schemeClr val="dk1"/>
              </a:solidFill>
            </a:endParaRPr>
          </a:p>
          <a:p>
            <a:pPr indent="0" lvl="0" marL="0" rtl="0" algn="l">
              <a:spcBef>
                <a:spcPts val="600"/>
              </a:spcBef>
              <a:spcAft>
                <a:spcPts val="0"/>
              </a:spcAft>
              <a:buNone/>
            </a:pPr>
            <a:r>
              <a:rPr lang="en" sz="1800">
                <a:solidFill>
                  <a:schemeClr val="dk1"/>
                </a:solidFill>
              </a:rPr>
              <a:t>You can find us at</a:t>
            </a:r>
            <a:endParaRPr sz="1800">
              <a:solidFill>
                <a:schemeClr val="dk1"/>
              </a:solidFill>
            </a:endParaRPr>
          </a:p>
          <a:p>
            <a:pPr indent="-342900" lvl="0" marL="457200" rtl="0" algn="l">
              <a:spcBef>
                <a:spcPts val="600"/>
              </a:spcBef>
              <a:spcAft>
                <a:spcPts val="0"/>
              </a:spcAft>
              <a:buSzPts val="1800"/>
              <a:buChar char="◉"/>
            </a:pPr>
            <a:r>
              <a:rPr b="1" lang="en" sz="1800">
                <a:solidFill>
                  <a:schemeClr val="dk1"/>
                </a:solidFill>
              </a:rPr>
              <a:t>Allison Flick</a:t>
            </a:r>
            <a:r>
              <a:rPr lang="en" sz="1800">
                <a:solidFill>
                  <a:schemeClr val="dk1"/>
                </a:solidFill>
              </a:rPr>
              <a:t>  |  aflick@ucsd.edu</a:t>
            </a:r>
            <a:endParaRPr sz="1800">
              <a:solidFill>
                <a:schemeClr val="dk1"/>
              </a:solidFill>
            </a:endParaRPr>
          </a:p>
          <a:p>
            <a:pPr indent="-342900" lvl="0" marL="457200" rtl="0" algn="l">
              <a:spcBef>
                <a:spcPts val="0"/>
              </a:spcBef>
              <a:spcAft>
                <a:spcPts val="0"/>
              </a:spcAft>
              <a:buSzPts val="1800"/>
              <a:buChar char="◉"/>
            </a:pPr>
            <a:r>
              <a:rPr b="1" lang="en" sz="1800">
                <a:solidFill>
                  <a:schemeClr val="dk1"/>
                </a:solidFill>
              </a:rPr>
              <a:t>Michael Stuart</a:t>
            </a:r>
            <a:r>
              <a:rPr lang="en" sz="1800">
                <a:solidFill>
                  <a:schemeClr val="dk1"/>
                </a:solidFill>
              </a:rPr>
              <a:t>  |  mstuart@ucsd.edu</a:t>
            </a:r>
            <a:endParaRPr b="1"/>
          </a:p>
        </p:txBody>
      </p:sp>
      <p:cxnSp>
        <p:nvCxnSpPr>
          <p:cNvPr id="650" name="Google Shape;650;p52"/>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651" name="Google Shape;651;p52"/>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Thanks!</a:t>
            </a:r>
            <a:endParaRPr sz="6000"/>
          </a:p>
        </p:txBody>
      </p:sp>
      <p:cxnSp>
        <p:nvCxnSpPr>
          <p:cNvPr id="652" name="Google Shape;652;p52"/>
          <p:cNvCxnSpPr/>
          <p:nvPr/>
        </p:nvCxnSpPr>
        <p:spPr>
          <a:xfrm>
            <a:off x="5589800" y="1428750"/>
            <a:ext cx="3554100" cy="0"/>
          </a:xfrm>
          <a:prstGeom prst="straightConnector1">
            <a:avLst/>
          </a:prstGeom>
          <a:noFill/>
          <a:ln cap="flat" cmpd="sng" w="9525">
            <a:solidFill>
              <a:srgbClr val="CCCCCC"/>
            </a:solidFill>
            <a:prstDash val="solid"/>
            <a:round/>
            <a:headEnd len="med" w="med" type="none"/>
            <a:tailEnd len="med" w="med" type="none"/>
          </a:ln>
        </p:spPr>
      </p:cxnSp>
      <p:sp>
        <p:nvSpPr>
          <p:cNvPr id="653" name="Google Shape;653;p52"/>
          <p:cNvSpPr/>
          <p:nvPr/>
        </p:nvSpPr>
        <p:spPr>
          <a:xfrm>
            <a:off x="831925" y="859175"/>
            <a:ext cx="1139100" cy="11391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 name="Google Shape;654;p52"/>
          <p:cNvGrpSpPr/>
          <p:nvPr/>
        </p:nvGrpSpPr>
        <p:grpSpPr>
          <a:xfrm>
            <a:off x="1148888" y="1190759"/>
            <a:ext cx="505722" cy="475767"/>
            <a:chOff x="5972700" y="2330200"/>
            <a:chExt cx="411625" cy="387275"/>
          </a:xfrm>
        </p:grpSpPr>
        <p:sp>
          <p:nvSpPr>
            <p:cNvPr id="655" name="Google Shape;655;p52"/>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2"/>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 name="Google Shape;657;p5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2" name="Google Shape;122;p16"/>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8" name="Google Shape;128;p17"/>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8"/>
          <p:cNvSpPr txBox="1"/>
          <p:nvPr>
            <p:ph idx="4294967295" type="body"/>
          </p:nvPr>
        </p:nvSpPr>
        <p:spPr>
          <a:xfrm>
            <a:off x="4361975" y="878850"/>
            <a:ext cx="4173000" cy="365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Lora"/>
                <a:ea typeface="Lora"/>
                <a:cs typeface="Lora"/>
                <a:sym typeface="Lora"/>
              </a:rPr>
              <a:t>So what</a:t>
            </a:r>
            <a:r>
              <a:rPr b="1" lang="en" sz="2000">
                <a:solidFill>
                  <a:schemeClr val="dk1"/>
                </a:solidFill>
                <a:latin typeface="Lora"/>
                <a:ea typeface="Lora"/>
                <a:cs typeface="Lora"/>
                <a:sym typeface="Lora"/>
              </a:rPr>
              <a:t> </a:t>
            </a:r>
            <a:r>
              <a:rPr b="1" lang="en" sz="2000">
                <a:solidFill>
                  <a:schemeClr val="dk1"/>
                </a:solidFill>
                <a:highlight>
                  <a:srgbClr val="FFCD00"/>
                </a:highlight>
                <a:latin typeface="Lora"/>
                <a:ea typeface="Lora"/>
                <a:cs typeface="Lora"/>
                <a:sym typeface="Lora"/>
              </a:rPr>
              <a:t>went wrong?</a:t>
            </a:r>
            <a:endParaRPr b="1" sz="2000">
              <a:solidFill>
                <a:schemeClr val="dk1"/>
              </a:solidFill>
              <a:highlight>
                <a:srgbClr val="FFCD00"/>
              </a:highlight>
              <a:latin typeface="Lora"/>
              <a:ea typeface="Lora"/>
              <a:cs typeface="Lora"/>
              <a:sym typeface="Lora"/>
            </a:endParaRPr>
          </a:p>
          <a:p>
            <a:pPr indent="0" lvl="0" marL="0" rtl="0" algn="l">
              <a:spcBef>
                <a:spcPts val="600"/>
              </a:spcBef>
              <a:spcAft>
                <a:spcPts val="0"/>
              </a:spcAft>
              <a:buNone/>
            </a:pPr>
            <a:r>
              <a:t/>
            </a:r>
            <a:endParaRPr sz="2000"/>
          </a:p>
        </p:txBody>
      </p:sp>
      <p:cxnSp>
        <p:nvCxnSpPr>
          <p:cNvPr id="134" name="Google Shape;134;p18"/>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pic>
        <p:nvPicPr>
          <p:cNvPr id="135" name="Google Shape;135;p18"/>
          <p:cNvPicPr preferRelativeResize="0"/>
          <p:nvPr/>
        </p:nvPicPr>
        <p:blipFill rotWithShape="1">
          <a:blip r:embed="rId3">
            <a:alphaModFix/>
          </a:blip>
          <a:srcRect b="0" l="12502" r="12495" t="0"/>
          <a:stretch/>
        </p:blipFill>
        <p:spPr>
          <a:xfrm>
            <a:off x="384700" y="878850"/>
            <a:ext cx="3654300" cy="3654300"/>
          </a:xfrm>
          <a:prstGeom prst="ellipse">
            <a:avLst/>
          </a:prstGeom>
          <a:noFill/>
          <a:ln>
            <a:noFill/>
          </a:ln>
        </p:spPr>
      </p:pic>
      <p:sp>
        <p:nvSpPr>
          <p:cNvPr id="136" name="Google Shape;136;p18"/>
          <p:cNvSpPr/>
          <p:nvPr/>
        </p:nvSpPr>
        <p:spPr>
          <a:xfrm>
            <a:off x="625400" y="736700"/>
            <a:ext cx="790200" cy="790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8" name="Google Shape;138;p18"/>
          <p:cNvSpPr/>
          <p:nvPr/>
        </p:nvSpPr>
        <p:spPr>
          <a:xfrm>
            <a:off x="781814" y="1064629"/>
            <a:ext cx="317310" cy="302979"/>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rot="1806029">
            <a:off x="1005795" y="930021"/>
            <a:ext cx="262564" cy="217610"/>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Why are we here </a:t>
            </a:r>
            <a:r>
              <a:rPr lang="en">
                <a:solidFill>
                  <a:schemeClr val="dk1"/>
                </a:solidFill>
                <a:highlight>
                  <a:srgbClr val="FFCD00"/>
                </a:highlight>
              </a:rPr>
              <a:t>today?</a:t>
            </a:r>
            <a:endParaRPr/>
          </a:p>
        </p:txBody>
      </p:sp>
      <p:sp>
        <p:nvSpPr>
          <p:cNvPr id="145" name="Google Shape;145;p19"/>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Background and context</a:t>
            </a:r>
            <a:endParaRPr/>
          </a:p>
          <a:p>
            <a:pPr indent="-381000" lvl="0" marL="457200" rtl="0" algn="l">
              <a:spcBef>
                <a:spcPts val="0"/>
              </a:spcBef>
              <a:spcAft>
                <a:spcPts val="0"/>
              </a:spcAft>
              <a:buSzPts val="2400"/>
              <a:buChar char="◉"/>
            </a:pPr>
            <a:r>
              <a:rPr lang="en"/>
              <a:t>Support and sponsors</a:t>
            </a:r>
            <a:endParaRPr/>
          </a:p>
          <a:p>
            <a:pPr indent="-381000" lvl="0" marL="457200" rtl="0" algn="l">
              <a:spcBef>
                <a:spcPts val="0"/>
              </a:spcBef>
              <a:spcAft>
                <a:spcPts val="0"/>
              </a:spcAft>
              <a:buSzPts val="2400"/>
              <a:buChar char="◉"/>
            </a:pPr>
            <a:r>
              <a:rPr lang="en"/>
              <a:t>The role of a supervisor</a:t>
            </a:r>
            <a:endParaRPr/>
          </a:p>
          <a:p>
            <a:pPr indent="-381000" lvl="0" marL="457200" rtl="0" algn="l">
              <a:spcBef>
                <a:spcPts val="0"/>
              </a:spcBef>
              <a:spcAft>
                <a:spcPts val="0"/>
              </a:spcAft>
              <a:buSzPts val="2400"/>
              <a:buChar char="◉"/>
            </a:pPr>
            <a:r>
              <a:rPr lang="en"/>
              <a:t>Finding motivation</a:t>
            </a:r>
            <a:endParaRPr/>
          </a:p>
          <a:p>
            <a:pPr indent="-381000" lvl="0" marL="457200" rtl="0" algn="l">
              <a:spcBef>
                <a:spcPts val="0"/>
              </a:spcBef>
              <a:spcAft>
                <a:spcPts val="0"/>
              </a:spcAft>
              <a:buSzPts val="2400"/>
              <a:buChar char="◉"/>
            </a:pPr>
            <a:r>
              <a:rPr lang="en"/>
              <a:t>Creating effective goals</a:t>
            </a:r>
            <a:endParaRPr/>
          </a:p>
          <a:p>
            <a:pPr indent="0" lvl="0" marL="0" rtl="0" algn="l">
              <a:spcBef>
                <a:spcPts val="600"/>
              </a:spcBef>
              <a:spcAft>
                <a:spcPts val="0"/>
              </a:spcAft>
              <a:buClr>
                <a:schemeClr val="dk1"/>
              </a:buClr>
              <a:buSzPts val="1100"/>
              <a:buFont typeface="Arial"/>
              <a:buNone/>
            </a:pPr>
            <a:r>
              <a:rPr lang="en"/>
              <a:t>. </a:t>
            </a:r>
            <a:endParaRPr/>
          </a:p>
          <a:p>
            <a:pPr indent="0" lvl="0" marL="0" rtl="0" algn="l">
              <a:spcBef>
                <a:spcPts val="600"/>
              </a:spcBef>
              <a:spcAft>
                <a:spcPts val="0"/>
              </a:spcAft>
              <a:buNone/>
            </a:pPr>
            <a:r>
              <a:t/>
            </a:r>
            <a:endParaRPr/>
          </a:p>
        </p:txBody>
      </p:sp>
      <p:grpSp>
        <p:nvGrpSpPr>
          <p:cNvPr id="146" name="Google Shape;146;p19"/>
          <p:cNvGrpSpPr/>
          <p:nvPr/>
        </p:nvGrpSpPr>
        <p:grpSpPr>
          <a:xfrm>
            <a:off x="916458" y="1019750"/>
            <a:ext cx="214625" cy="214625"/>
            <a:chOff x="2594050" y="1631825"/>
            <a:chExt cx="439625" cy="439625"/>
          </a:xfrm>
        </p:grpSpPr>
        <p:sp>
          <p:nvSpPr>
            <p:cNvPr id="147" name="Google Shape;147;p19"/>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2814912" y="1754062"/>
              <a:ext cx="49950" cy="49950"/>
            </a:xfrm>
            <a:custGeom>
              <a:rect b="b" l="l" r="r" t="t"/>
              <a:pathLst>
                <a:path extrusionOk="0" fill="none" h="1998" w="1998">
                  <a:moveTo>
                    <a:pt x="1" y="1997"/>
                  </a:moveTo>
                  <a:lnTo>
                    <a:pt x="1998"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0"/>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 &amp; Context</a:t>
            </a:r>
            <a:endParaRPr/>
          </a:p>
        </p:txBody>
      </p:sp>
      <p:sp>
        <p:nvSpPr>
          <p:cNvPr id="157" name="Google Shape;157;p20"/>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we need goals and their role in our success</a:t>
            </a:r>
            <a:endParaRPr/>
          </a:p>
        </p:txBody>
      </p:sp>
      <p:sp>
        <p:nvSpPr>
          <p:cNvPr id="158" name="Google Shape;158;p20"/>
          <p:cNvSpPr txBox="1"/>
          <p:nvPr/>
        </p:nvSpPr>
        <p:spPr>
          <a:xfrm>
            <a:off x="1133975" y="2291150"/>
            <a:ext cx="5439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Lora"/>
                <a:ea typeface="Lora"/>
                <a:cs typeface="Lora"/>
                <a:sym typeface="Lora"/>
              </a:rPr>
              <a:t>1</a:t>
            </a:r>
            <a:endParaRPr sz="2400">
              <a:latin typeface="Lora"/>
              <a:ea typeface="Lora"/>
              <a:cs typeface="Lora"/>
              <a:sym typeface="Lora"/>
            </a:endParaRPr>
          </a:p>
        </p:txBody>
      </p:sp>
      <p:sp>
        <p:nvSpPr>
          <p:cNvPr id="159" name="Google Shape;159;p2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