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Merriweather"/>
      <p:regular r:id="rId36"/>
      <p:bold r:id="rId37"/>
      <p:italic r:id="rId38"/>
      <p:boldItalic r:id="rId39"/>
    </p:embeddedFont>
    <p:embeddedFont>
      <p:font typeface="Century Gothic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02F2A2E-ED9A-4430-8DE0-0D90C32C00CF}">
  <a:tblStyle styleId="{602F2A2E-ED9A-4430-8DE0-0D90C32C00C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slide" Target="slides/slide15.xml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CenturyGothic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37" Type="http://schemas.openxmlformats.org/officeDocument/2006/relationships/font" Target="fonts/Merriweather-bold.fntdata"/><Relationship Id="rId14" Type="http://schemas.openxmlformats.org/officeDocument/2006/relationships/slide" Target="slides/slide9.xml"/><Relationship Id="rId36" Type="http://schemas.openxmlformats.org/officeDocument/2006/relationships/font" Target="fonts/Merriweather-regular.fntdata"/><Relationship Id="rId17" Type="http://schemas.openxmlformats.org/officeDocument/2006/relationships/slide" Target="slides/slide12.xml"/><Relationship Id="rId39" Type="http://schemas.openxmlformats.org/officeDocument/2006/relationships/font" Target="fonts/Merriweather-boldItalic.fntdata"/><Relationship Id="rId16" Type="http://schemas.openxmlformats.org/officeDocument/2006/relationships/slide" Target="slides/slide11.xml"/><Relationship Id="rId38" Type="http://schemas.openxmlformats.org/officeDocument/2006/relationships/font" Target="fonts/Merriweather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c13c9753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yourself - tsr 80</a:t>
            </a:r>
            <a:endParaRPr/>
          </a:p>
        </p:txBody>
      </p:sp>
      <p:sp>
        <p:nvSpPr>
          <p:cNvPr id="95" name="Google Shape;95;g5c13c97532_3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d2385e388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159" name="Google Shape;159;g5d2385e388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d05bc46b3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ee fray ihm ait </a:t>
            </a:r>
            <a:endParaRPr/>
          </a:p>
        </p:txBody>
      </p:sp>
      <p:sp>
        <p:nvSpPr>
          <p:cNvPr id="166" name="Google Shape;166;g5d05bc46b3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c36306e09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define Shibboleth 2000 to facilitate sharing of resource with incompatible authentication </a:t>
            </a:r>
            <a:endParaRPr/>
          </a:p>
        </p:txBody>
      </p:sp>
      <p:sp>
        <p:nvSpPr>
          <p:cNvPr id="173" name="Google Shape;173;g5c36306e09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c42c2243f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define</a:t>
            </a:r>
            <a:endParaRPr/>
          </a:p>
        </p:txBody>
      </p:sp>
      <p:sp>
        <p:nvSpPr>
          <p:cNvPr id="183" name="Google Shape;183;g5c42c2243f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c42c2243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describe stages</a:t>
            </a:r>
            <a:endParaRPr/>
          </a:p>
        </p:txBody>
      </p:sp>
      <p:sp>
        <p:nvSpPr>
          <p:cNvPr id="191" name="Google Shape;191;g5c42c2243f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d0e53b786_7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ee fray ihm ait </a:t>
            </a:r>
            <a:endParaRPr/>
          </a:p>
        </p:txBody>
      </p:sp>
      <p:sp>
        <p:nvSpPr>
          <p:cNvPr id="199" name="Google Shape;199;g5d0e53b786_7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d2385e388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define</a:t>
            </a:r>
            <a:endParaRPr/>
          </a:p>
        </p:txBody>
      </p:sp>
      <p:sp>
        <p:nvSpPr>
          <p:cNvPr id="209" name="Google Shape;209;g5d2385e388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c42c2243f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215" name="Google Shape;215;g5c42c2243f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c42c2243f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define</a:t>
            </a:r>
            <a:endParaRPr/>
          </a:p>
        </p:txBody>
      </p:sp>
      <p:sp>
        <p:nvSpPr>
          <p:cNvPr id="221" name="Google Shape;221;g5c42c2243f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c42c2243f_0_1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228" name="Google Shape;228;g5c42c2243f_0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2385e38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102" name="Google Shape;102;g5d2385e38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c42c2243f_0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5c42c2243f_0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c42c2243f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244" name="Google Shape;244;g5c42c2243f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c42c2243f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251" name="Google Shape;251;g5c42c2243f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c42c2243f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257" name="Google Shape;257;g5c42c2243f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c13c97532_7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63" name="Google Shape;263;g5c13c97532_7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c42c2243f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define</a:t>
            </a:r>
            <a:endParaRPr/>
          </a:p>
        </p:txBody>
      </p:sp>
      <p:sp>
        <p:nvSpPr>
          <p:cNvPr id="273" name="Google Shape;273;g5c42c2243f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ce1e8987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278" name="Google Shape;278;g5ce1e8987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d2385e388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109" name="Google Shape;109;g5d2385e388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d2385e388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116" name="Google Shape;116;g5d2385e388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2385e388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123" name="Google Shape;123;g5d2385e388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36306d0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130" name="Google Shape;130;g5c36306d0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d0e53b786_7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137" name="Google Shape;137;g5d0e53b786_7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05bc46b3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145" name="Google Shape;145;g5d05bc46b3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d0e53b786_7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Tell your story about infrastructure as code before sliding</a:t>
            </a:r>
            <a:endParaRPr/>
          </a:p>
        </p:txBody>
      </p:sp>
      <p:sp>
        <p:nvSpPr>
          <p:cNvPr id="152" name="Google Shape;152;g5d0e53b786_7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167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 Blocks + Picture">
  <p:cSld name="Two Content Blocks + Pictur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526470" y="365126"/>
            <a:ext cx="11139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b="1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762000" y="2284267"/>
            <a:ext cx="5232300" cy="14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2" type="body"/>
          </p:nvPr>
        </p:nvSpPr>
        <p:spPr>
          <a:xfrm>
            <a:off x="762000" y="4365771"/>
            <a:ext cx="5232300" cy="18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3" type="body"/>
          </p:nvPr>
        </p:nvSpPr>
        <p:spPr>
          <a:xfrm>
            <a:off x="762000" y="3906838"/>
            <a:ext cx="5232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488C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3A48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4" type="body"/>
          </p:nvPr>
        </p:nvSpPr>
        <p:spPr>
          <a:xfrm>
            <a:off x="762000" y="1825481"/>
            <a:ext cx="52323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488C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3A488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3"/>
          <p:cNvSpPr/>
          <p:nvPr>
            <p:ph idx="5" type="pic"/>
          </p:nvPr>
        </p:nvSpPr>
        <p:spPr>
          <a:xfrm>
            <a:off x="6221073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solidFill>
          <a:srgbClr val="3A488C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0" y="5624947"/>
            <a:ext cx="12192000" cy="1233000"/>
          </a:xfrm>
          <a:prstGeom prst="rect">
            <a:avLst/>
          </a:prstGeom>
          <a:solidFill>
            <a:srgbClr val="3A48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 txBox="1"/>
          <p:nvPr>
            <p:ph type="ctrTitle"/>
          </p:nvPr>
        </p:nvSpPr>
        <p:spPr>
          <a:xfrm>
            <a:off x="423745" y="1539061"/>
            <a:ext cx="11269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1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423745" y="2553763"/>
            <a:ext cx="11269500" cy="8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423746" y="320041"/>
            <a:ext cx="10755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3" type="body"/>
          </p:nvPr>
        </p:nvSpPr>
        <p:spPr>
          <a:xfrm>
            <a:off x="222984" y="6455664"/>
            <a:ext cx="5873100" cy="2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7" name="Google Shape;7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05872" y="5907024"/>
            <a:ext cx="1591055" cy="95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Aqua">
  <p:cSld name="Section Header Aqua">
    <p:bg>
      <p:bgPr>
        <a:solidFill>
          <a:srgbClr val="E4B14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166375" y="6467775"/>
            <a:ext cx="907500" cy="193500"/>
          </a:xfrm>
          <a:prstGeom prst="rect">
            <a:avLst/>
          </a:prstGeom>
          <a:solidFill>
            <a:srgbClr val="E4B1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>
            <p:ph type="title"/>
          </p:nvPr>
        </p:nvSpPr>
        <p:spPr>
          <a:xfrm>
            <a:off x="838201" y="403149"/>
            <a:ext cx="105156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1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838200" y="1642400"/>
            <a:ext cx="10515600" cy="10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5"/>
          <p:cNvSpPr txBox="1"/>
          <p:nvPr/>
        </p:nvSpPr>
        <p:spPr>
          <a:xfrm>
            <a:off x="8801600" y="5680625"/>
            <a:ext cx="3109800" cy="1154400"/>
          </a:xfrm>
          <a:prstGeom prst="rect">
            <a:avLst/>
          </a:prstGeom>
          <a:solidFill>
            <a:srgbClr val="E4B14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02900" y="6006375"/>
            <a:ext cx="982324" cy="65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526470" y="365126"/>
            <a:ext cx="11139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b="1" i="0" sz="3600" u="none" cap="none" strike="noStrik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762000" y="1825625"/>
            <a:ext cx="1066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Row">
  <p:cSld name="Two Row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526470" y="365127"/>
            <a:ext cx="111390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b="1" i="0" sz="3600" u="none" cap="none" strike="noStrik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762000" y="1264045"/>
            <a:ext cx="106611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d Slide">
  <p:cSld name="End Slide">
    <p:bg>
      <p:bgPr>
        <a:solidFill>
          <a:srgbClr val="3A488C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of a white UCTech logo" id="91" name="Google Shape;91;p18" title="UCTech 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25863" y="1888975"/>
            <a:ext cx="5140276" cy="30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136150" y="5642200"/>
            <a:ext cx="11813700" cy="1134600"/>
          </a:xfrm>
          <a:prstGeom prst="rect">
            <a:avLst/>
          </a:prstGeom>
          <a:solidFill>
            <a:srgbClr val="3A488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64132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0" y="0"/>
            <a:ext cx="12192029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58833"/>
            <a:ext cx="5751356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-167" y="0"/>
            <a:ext cx="5755723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238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238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238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238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238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238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238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docker-maint@nginx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547125" y="1441775"/>
            <a:ext cx="3179100" cy="19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1996D6"/>
                </a:solidFill>
                <a:latin typeface="Calibri"/>
                <a:ea typeface="Calibri"/>
                <a:cs typeface="Calibri"/>
                <a:sym typeface="Calibri"/>
              </a:rPr>
              <a:t>Carol Brothers</a:t>
            </a:r>
            <a:endParaRPr b="1" sz="1200">
              <a:solidFill>
                <a:srgbClr val="1996D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Senior DevOps Engineer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Email: carol.brothers@ucop.edu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Phone: (510) 587-6224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 of California, Office of the President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300 Lakeside Drive, 12</a:t>
            </a:r>
            <a:r>
              <a:rPr baseline="30000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floor, 12216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Oakland, CA 94612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415075" y="377325"/>
            <a:ext cx="11103000" cy="11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115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Dockerized Shibboleth, the Holy Grail?</a:t>
            </a:r>
            <a:endParaRPr b="1" sz="3600">
              <a:solidFill>
                <a:srgbClr val="11151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99" name="Google Shape;99;p19"/>
          <p:cNvGraphicFramePr/>
          <p:nvPr/>
        </p:nvGraphicFramePr>
        <p:xfrm>
          <a:off x="4594050" y="144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{602F2A2E-ED9A-4430-8DE0-0D90C32C00CF}</a:tableStyleId>
              </a:tblPr>
              <a:tblGrid>
                <a:gridCol w="1738475"/>
                <a:gridCol w="1058175"/>
                <a:gridCol w="607625"/>
              </a:tblGrid>
              <a:tr h="606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199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Steve Hunter</a:t>
                      </a:r>
                      <a:endParaRPr b="1" sz="1200">
                        <a:solidFill>
                          <a:srgbClr val="1996D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Senior DevOps Engineer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96732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Email: steven.hunter@ucop.edu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Phone: (510) 987-0138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of California, Office of the President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 Lakeside Drive, 12</a:t>
                      </a:r>
                      <a:r>
                        <a:rPr baseline="30000"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floor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Oakland, CA 94612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1425" marR="91425" marL="91425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ctrTitle"/>
          </p:nvPr>
        </p:nvSpPr>
        <p:spPr>
          <a:xfrm>
            <a:off x="461258" y="302586"/>
            <a:ext cx="11269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>
                <a:solidFill>
                  <a:srgbClr val="E4B143"/>
                </a:solidFill>
              </a:rPr>
              <a:t>AWS Docker Services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62" name="Google Shape;162;p28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564775" y="1659750"/>
            <a:ext cx="10938300" cy="41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Elastic Container Repository (ECR)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Elastic Container Service (ECS)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➢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Entails running a full EC2 instance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Fargate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➢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ECS as a service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2" marL="13716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■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visible EC2 instances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2" marL="13716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■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Lower cost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2" marL="1371600" rtl="0" algn="l">
              <a:spcBef>
                <a:spcPts val="1000"/>
              </a:spcBef>
              <a:spcAft>
                <a:spcPts val="1000"/>
              </a:spcAft>
              <a:buClr>
                <a:srgbClr val="E4B143"/>
              </a:buClr>
              <a:buSzPts val="2400"/>
              <a:buFont typeface="Century Gothic"/>
              <a:buChar char="■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 more opaque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ctrTitle"/>
          </p:nvPr>
        </p:nvSpPr>
        <p:spPr>
          <a:xfrm>
            <a:off x="461258" y="302586"/>
            <a:ext cx="11269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>
                <a:solidFill>
                  <a:srgbClr val="E4B143"/>
                </a:solidFill>
              </a:rPr>
              <a:t>What is Shibboleth?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69" name="Google Shape;169;p29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564775" y="1659750"/>
            <a:ext cx="10938300" cy="41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any custom or tradition, a phrasing that distinguishes one group of people from another. Shibboleths have been used throughout history in many societies as passwords, simple ways of self-identification, signaling loyalty and affinity, maintaining traditional segregation, or protecting from real or perceived threats.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modern use derives from an account in the Hebrew Bible, in which pronunciation of this word was used to distinguish </a:t>
            </a: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Ephraimites</a:t>
            </a: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whose dialect used a differently sounding first consonant.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/>
        </p:nvSpPr>
        <p:spPr>
          <a:xfrm>
            <a:off x="666350" y="6150500"/>
            <a:ext cx="5873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115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Dockerized Shibboleth, the Holy Grail?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584875" y="405625"/>
            <a:ext cx="10905000" cy="1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Century Gothic"/>
                <a:ea typeface="Century Gothic"/>
                <a:cs typeface="Century Gothic"/>
                <a:sym typeface="Century Gothic"/>
              </a:rPr>
              <a:t>Shibboleth Single Sign-on and Federating Software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400" y="1717375"/>
            <a:ext cx="1804075" cy="15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0"/>
          <p:cNvSpPr txBox="1"/>
          <p:nvPr/>
        </p:nvSpPr>
        <p:spPr>
          <a:xfrm>
            <a:off x="2282150" y="1717375"/>
            <a:ext cx="8759700" cy="17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Shibboleth is an open-source project that provides Single Sign-On capabilities and allows sites to make informed authorization decisions for individual access of protected online resources in a privacy-preserving manner.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2397425" y="3849700"/>
            <a:ext cx="8840700" cy="19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InCommon operates the identity management federation for U.S. research and education. Through InCommon, Identity Providers can give their users single sign-on convenience and privacy protection, while online Service Providers control access to their protected resources.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525" y="3934550"/>
            <a:ext cx="1929625" cy="11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/>
        </p:nvSpPr>
        <p:spPr>
          <a:xfrm>
            <a:off x="666350" y="6150500"/>
            <a:ext cx="5873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115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Dockerized Shibboleth, the Holy Grail?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4200" y="152400"/>
            <a:ext cx="5445400" cy="377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200" y="4101125"/>
            <a:ext cx="5445399" cy="26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00475"/>
            <a:ext cx="7256026" cy="33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526495" y="233051"/>
            <a:ext cx="11139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Twentieth Century"/>
              <a:buNone/>
            </a:pPr>
            <a:r>
              <a:rPr lang="en-US" sz="2400">
                <a:solidFill>
                  <a:srgbClr val="3F3F3F"/>
                </a:solidFill>
              </a:rPr>
              <a:t>AWS CODEPIPELINE</a:t>
            </a:r>
            <a:endParaRPr sz="2400">
              <a:solidFill>
                <a:srgbClr val="3F3F3F"/>
              </a:solidFill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565" y="959412"/>
            <a:ext cx="2333625" cy="56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0288" y="1010501"/>
            <a:ext cx="2864079" cy="559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2388" y="959426"/>
            <a:ext cx="2219325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/>
          <p:nvPr>
            <p:ph type="ctrTitle"/>
          </p:nvPr>
        </p:nvSpPr>
        <p:spPr>
          <a:xfrm>
            <a:off x="461250" y="302579"/>
            <a:ext cx="11269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>
                <a:solidFill>
                  <a:srgbClr val="E4B143"/>
                </a:solidFill>
              </a:rPr>
              <a:t>AWS Services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202" name="Google Shape;202;p33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564775" y="1090275"/>
            <a:ext cx="3576300" cy="21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DOCKER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ECR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ECS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FarGate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 Scale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3790975" y="1090275"/>
            <a:ext cx="4236900" cy="49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Infrastructure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Route53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Elastic Load Balancers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RDS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Secrets Manager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Lambda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Network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CloudWatch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S3 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Certificate Manager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564775" y="3278775"/>
            <a:ext cx="3480900" cy="24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CI/CD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CloudFormation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CodeCommit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CodePipeline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CodeBuild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Cloud9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8027875" y="1090275"/>
            <a:ext cx="3829800" cy="5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Security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IAM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CloudTrail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GuardDuty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Billing and Cost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/>
        </p:nvSpPr>
        <p:spPr>
          <a:xfrm>
            <a:off x="666350" y="6150500"/>
            <a:ext cx="5873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115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Dockerized Shibboleth, the Holy Grail?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75" y="208850"/>
            <a:ext cx="10318024" cy="580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8100" y="328250"/>
            <a:ext cx="8677275" cy="57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/>
        </p:nvSpPr>
        <p:spPr>
          <a:xfrm>
            <a:off x="666350" y="6150500"/>
            <a:ext cx="5873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115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Dockerized Shibboleth, the Holy Grail?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4" name="Google Shape;22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00" y="177500"/>
            <a:ext cx="8289900" cy="58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19600" y="2023925"/>
            <a:ext cx="3120000" cy="1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291825" y="113200"/>
            <a:ext cx="11329500" cy="62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 is Service Provider is our app shib configuration</a:t>
            </a:r>
            <a:endParaRPr sz="30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IdP is campus identity provider </a:t>
            </a:r>
            <a:endParaRPr sz="30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InCommon is the metadata broker/coordinator</a:t>
            </a:r>
            <a:endParaRPr sz="30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AutoNum type="arabicPeriod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different env/app, rename all ajsdev to ajsqa (dns entries) in: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-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sp/etc-httpd/conf.d/sp.conf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-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sp/etc-shibboleth/shibboleth2.xml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75" y="3228325"/>
            <a:ext cx="11121849" cy="179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075" y="5269975"/>
            <a:ext cx="101412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 txBox="1"/>
          <p:nvPr/>
        </p:nvSpPr>
        <p:spPr>
          <a:xfrm>
            <a:off x="8405050" y="3358250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ctrTitle"/>
          </p:nvPr>
        </p:nvSpPr>
        <p:spPr>
          <a:xfrm>
            <a:off x="461258" y="302586"/>
            <a:ext cx="11269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>
                <a:solidFill>
                  <a:srgbClr val="E4B143"/>
                </a:solidFill>
              </a:rPr>
              <a:t>The Mission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05" name="Google Shape;105;p20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564775" y="1659750"/>
            <a:ext cx="10938300" cy="41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 a production web application to the cloud (AWS in particular)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Employee best practice design and operations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➢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CD/CI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➢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Infrastructure as code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➢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Cloud services whenever possible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Poster child app for future move of entire portfolio to AWS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240" name="Google Shape;240;p38"/>
          <p:cNvSpPr txBox="1"/>
          <p:nvPr/>
        </p:nvSpPr>
        <p:spPr>
          <a:xfrm>
            <a:off x="452175" y="665700"/>
            <a:ext cx="11329500" cy="53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AutoNum type="arabicPeriod" startAt="2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main pages in sp/etc-httpd/var-www-html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AutoNum type="arabicPeriod" startAt="2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Attributes in attributes.xml - request from your campus IdP to release specified attributes you need.  For example, Shib-emailAddr, Shib-eppn, Shib-displayName that you will check for and use in your application.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AutoNum type="arabicPeriod" startAt="2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Shibboleth ssl certificate by doing: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sudo /etc/shibboleth/keygen.sh -f -h ajs.ucop.edu -e https://ajs.ucop.edu/shibboleth -o /etc/shibboleth -u shibd -g shibd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200" y="1356400"/>
            <a:ext cx="4027100" cy="129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247" name="Google Shape;247;p39"/>
          <p:cNvSpPr txBox="1"/>
          <p:nvPr/>
        </p:nvSpPr>
        <p:spPr>
          <a:xfrm>
            <a:off x="867850" y="156500"/>
            <a:ext cx="10485300" cy="58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AutoNum type="arabicPeriod" startAt="5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Modify your application to check the https header for the attributes you need.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-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Shibboleth RequestHeaderAuthenticationFilter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Handles for Shibboleth request headers to create Authorization ids.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-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ShibbolethLoginHandler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Interface for pre-login handling. These events occur after the Id is found, and before 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	UserManager attempts a login of the user.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-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LoginHandler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Handles creation and updating of user account details when authenticating a user.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575" y="1286925"/>
            <a:ext cx="5447475" cy="22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254" name="Google Shape;254;p40"/>
          <p:cNvSpPr txBox="1"/>
          <p:nvPr/>
        </p:nvSpPr>
        <p:spPr>
          <a:xfrm>
            <a:off x="1042525" y="283600"/>
            <a:ext cx="10601100" cy="60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Dockerfile-asteroid-apache-shibd: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centos:centos7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MAINTAINER Carol Brothers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yum -y update \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&amp;&amp; yum -y install wget \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&amp;&amp; wget http://download.opensuse.org/repositories/security://shibboleth/CentOS_7/security:shibboleth.repo -P /etc/yum.repos.d \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&amp;&amp; yum -y install httpd mod_ssl shibboleth \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&amp;&amp; yum -y clean all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 ucop_apache/sp/etc-shibboleth /etc/shibboleth/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 ucop_apache/sp/etc-httpd/ /etc/httpd/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 ucop_apache/sp/etc-httpd/var-www-html/ /var/www/html/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 ucop_apache/sp/httpd-foreground /usr/local/bin/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chown shibd.shibd /etc/shibboleth/sp-cert.pem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chown shibd.shibd /etc/shibboleth/sp-key.pem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chown shibd.shibd /etc/shibboleth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chmod 600 /etc/shibboleth/sp-key.pem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chmod 644 /etc/shibboleth/sp-cert.pem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test -d /var/run/lock || mkdir -p /var/run/lock \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&amp;&amp; test -d /var/lock/subsys/ || mkdir -p /var/lock/subsys/ \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&amp;&amp; chmod +x /etc/shibboleth/shibd-redhat \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&amp;&amp; echo $'export LD_LIBRARY_PATH=/opt/shibboleth/lib64:$LD_LIBRARY_PATH\n'\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&gt; /etc/sysconfig/shibd \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&amp;&amp; chmod +x /etc/sysconfig/shibd /etc/shibboleth/shibd-redhat /usr/local/bin/httpd-foreground 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echo "SELINUX=disabled" &gt; /etc/selinux/config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EXPOSE 443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CMD ["httpd-foreground"]</a:t>
            </a:r>
            <a:endParaRPr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260" name="Google Shape;260;p41"/>
          <p:cNvSpPr txBox="1"/>
          <p:nvPr/>
        </p:nvSpPr>
        <p:spPr>
          <a:xfrm>
            <a:off x="2059900" y="841550"/>
            <a:ext cx="9729000" cy="38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httpd-foreground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#!/bin/bash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 Apache and Shibd gets grumpy about PID files pre-existing from previous runs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rm -f /etc/httpd/run/httpd.pid /var/lock/subsys/shibd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 Start Shibd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/etc/shibboleth/shibd-redhat start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 Start httpd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 httpd -DFOREGROUND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/>
          <p:nvPr>
            <p:ph type="ctrTitle"/>
          </p:nvPr>
        </p:nvSpPr>
        <p:spPr>
          <a:xfrm>
            <a:off x="423758" y="1501311"/>
            <a:ext cx="11269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66" name="Google Shape;266;p42"/>
          <p:cNvSpPr txBox="1"/>
          <p:nvPr>
            <p:ph idx="1" type="subTitle"/>
          </p:nvPr>
        </p:nvSpPr>
        <p:spPr>
          <a:xfrm>
            <a:off x="605400" y="565225"/>
            <a:ext cx="109812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Char char="❖"/>
            </a:pPr>
            <a:r>
              <a:rPr lang="en-US" sz="4800">
                <a:solidFill>
                  <a:srgbClr val="3F3F3F"/>
                </a:solidFill>
              </a:rPr>
              <a:t>QUESTIONS?</a:t>
            </a:r>
            <a:endParaRPr sz="4800"/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❖"/>
            </a:pPr>
            <a:r>
              <a:t/>
            </a:r>
            <a:endParaRPr sz="1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42"/>
          <p:cNvSpPr txBox="1"/>
          <p:nvPr/>
        </p:nvSpPr>
        <p:spPr>
          <a:xfrm>
            <a:off x="5405250" y="1703425"/>
            <a:ext cx="4801500" cy="3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8" name="Google Shape;26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975" y="2105862"/>
            <a:ext cx="3444900" cy="26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2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t/>
            </a:r>
            <a:endParaRPr b="0">
              <a:solidFill>
                <a:srgbClr val="BF9000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</a:t>
            </a:r>
            <a:r>
              <a:rPr b="0" lang="en-US">
                <a:solidFill>
                  <a:srgbClr val="E4B143"/>
                </a:solidFill>
              </a:rPr>
              <a:t>Dockerized Shibboleth, the Holy Grail?</a:t>
            </a:r>
            <a:endParaRPr>
              <a:solidFill>
                <a:srgbClr val="E4B143"/>
              </a:solidFill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t/>
            </a:r>
            <a:endParaRPr b="0">
              <a:solidFill>
                <a:srgbClr val="E4B143"/>
              </a:solidFill>
            </a:endParaRPr>
          </a:p>
        </p:txBody>
      </p:sp>
      <p:graphicFrame>
        <p:nvGraphicFramePr>
          <p:cNvPr id="270" name="Google Shape;270;p42"/>
          <p:cNvGraphicFramePr/>
          <p:nvPr/>
        </p:nvGraphicFramePr>
        <p:xfrm>
          <a:off x="5961875" y="242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{602F2A2E-ED9A-4430-8DE0-0D90C32C00CF}</a:tableStyleId>
              </a:tblPr>
              <a:tblGrid>
                <a:gridCol w="2309300"/>
                <a:gridCol w="1405650"/>
                <a:gridCol w="807125"/>
              </a:tblGrid>
              <a:tr h="78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1996D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Steve Hunter</a:t>
                      </a:r>
                      <a:endParaRPr b="1" sz="1800">
                        <a:solidFill>
                          <a:srgbClr val="1996D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Senior DevOps Engineer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4199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Email: steven.hunter@ucop.edu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Phone: (510) 987-0138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University of California, Office of the President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300 Lakeside Drive, 12</a:t>
                      </a:r>
                      <a:r>
                        <a:rPr baseline="30000"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floor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Oakland, CA 94612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1425" marR="91425" marL="91425"/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/>
        </p:nvSpPr>
        <p:spPr>
          <a:xfrm>
            <a:off x="666350" y="6150500"/>
            <a:ext cx="5873100" cy="5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11151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Dockerized Shibboleth, the Holy Grail?</a:t>
            </a:r>
            <a:endParaRPr sz="1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ctrTitle"/>
          </p:nvPr>
        </p:nvSpPr>
        <p:spPr>
          <a:xfrm>
            <a:off x="461258" y="302586"/>
            <a:ext cx="11269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>
                <a:solidFill>
                  <a:srgbClr val="E4B143"/>
                </a:solidFill>
              </a:rPr>
              <a:t>The Application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12" name="Google Shape;112;p21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551700" y="1337100"/>
            <a:ext cx="10938300" cy="41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nfrastructure: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➢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Apache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■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mod_jk: tomcat connector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■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mod_shib: Shibboleth Service Provider plugin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➢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Tomcat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Code: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➢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Java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■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Spring MVC, Spring Security, Hibernate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Execution </a:t>
            </a: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environment</a:t>
            </a: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➢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Linux VM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➢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Hosted at SDSC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ctrTitle"/>
          </p:nvPr>
        </p:nvSpPr>
        <p:spPr>
          <a:xfrm>
            <a:off x="461258" y="302586"/>
            <a:ext cx="11269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>
                <a:solidFill>
                  <a:srgbClr val="E4B143"/>
                </a:solidFill>
              </a:rPr>
              <a:t>The Design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19" name="Google Shape;119;p22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564775" y="1659750"/>
            <a:ext cx="10938300" cy="41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Dockerize apache and tomcat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Code pipeline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Define as a CloudFormation template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ctrTitle"/>
          </p:nvPr>
        </p:nvSpPr>
        <p:spPr>
          <a:xfrm>
            <a:off x="461258" y="302586"/>
            <a:ext cx="11269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>
                <a:solidFill>
                  <a:srgbClr val="E4B143"/>
                </a:solidFill>
              </a:rPr>
              <a:t>The Problem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26" name="Google Shape;126;p23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564775" y="1659750"/>
            <a:ext cx="10938300" cy="41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Getting mod_shib working an configured properly inside a docker container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ctrTitle"/>
          </p:nvPr>
        </p:nvSpPr>
        <p:spPr>
          <a:xfrm>
            <a:off x="461258" y="302586"/>
            <a:ext cx="11269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>
                <a:solidFill>
                  <a:srgbClr val="E4B143"/>
                </a:solidFill>
              </a:rPr>
              <a:t>What is Docker</a:t>
            </a:r>
            <a:r>
              <a:rPr lang="en-US">
                <a:solidFill>
                  <a:srgbClr val="E4B143"/>
                </a:solidFill>
              </a:rPr>
              <a:t>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33" name="Google Shape;133;p24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</a:t>
            </a:r>
            <a:r>
              <a:rPr b="0" lang="en-US">
                <a:solidFill>
                  <a:srgbClr val="BF9000"/>
                </a:solidFill>
              </a:rPr>
              <a:t>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564775" y="1659750"/>
            <a:ext cx="10938300" cy="41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Packaging technology that allows OS, libraries, and application code to be layered together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Container executes on any Docker engine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Alleviates problems with environmental differences between systems, say, dev and prod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Infrastructure includes repository to store containers, making them reusable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major open source projects have reference containers that you can start with, e.g. tomcat, nodejs, nginx, etc.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ctrTitle"/>
          </p:nvPr>
        </p:nvSpPr>
        <p:spPr>
          <a:xfrm>
            <a:off x="461258" y="302586"/>
            <a:ext cx="11269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>
                <a:solidFill>
                  <a:srgbClr val="E4B143"/>
                </a:solidFill>
              </a:rPr>
              <a:t>What is Docker?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40" name="Google Shape;140;p25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564775" y="1659750"/>
            <a:ext cx="10938300" cy="16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Containers defined by a Dockerfile, which lists the starting container and all the layers you wish in include in your container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define networking, parameters, and startup scripts here as well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673725" y="3601875"/>
            <a:ext cx="10779600" cy="24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ctrTitle"/>
          </p:nvPr>
        </p:nvSpPr>
        <p:spPr>
          <a:xfrm>
            <a:off x="461258" y="302586"/>
            <a:ext cx="11269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>
                <a:solidFill>
                  <a:srgbClr val="E4B143"/>
                </a:solidFill>
              </a:rPr>
              <a:t>What is Docker?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48" name="Google Shape;148;p26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564775" y="1659750"/>
            <a:ext cx="10938300" cy="41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Engine allows inter-container and container-outside networking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enables containers to be treated as building blocks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E4B143"/>
              </a:buClr>
              <a:buSzPts val="2400"/>
              <a:buFont typeface="Century Gothic"/>
              <a:buChar char="❖"/>
            </a:pPr>
            <a:r>
              <a:rPr lang="en-US" sz="24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 One container runs CDN app on Ruby on Rails, another Lucene as indexing against content</a:t>
            </a:r>
            <a:endParaRPr sz="24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ctrTitle"/>
          </p:nvPr>
        </p:nvSpPr>
        <p:spPr>
          <a:xfrm>
            <a:off x="461258" y="302586"/>
            <a:ext cx="11269500" cy="9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>
                <a:solidFill>
                  <a:srgbClr val="E4B143"/>
                </a:solidFill>
              </a:rPr>
              <a:t>What is Docker?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55" name="Google Shape;155;p27"/>
          <p:cNvSpPr txBox="1"/>
          <p:nvPr>
            <p:ph idx="3" type="body"/>
          </p:nvPr>
        </p:nvSpPr>
        <p:spPr>
          <a:xfrm>
            <a:off x="150925" y="6669325"/>
            <a:ext cx="5945100" cy="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3600"/>
              <a:buFont typeface="Century Gothic"/>
              <a:buNone/>
            </a:pPr>
            <a:r>
              <a:rPr b="0" lang="en-US">
                <a:solidFill>
                  <a:srgbClr val="BF9000"/>
                </a:solidFill>
              </a:rPr>
              <a:t>TOPIC </a:t>
            </a:r>
            <a:r>
              <a:rPr b="0" lang="en-US">
                <a:solidFill>
                  <a:srgbClr val="E4B143"/>
                </a:solidFill>
              </a:rPr>
              <a:t>  Dockerized Shibboleth, the Holy Grail?</a:t>
            </a:r>
            <a:endParaRPr>
              <a:solidFill>
                <a:srgbClr val="E4B143"/>
              </a:solidFill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564775" y="1140175"/>
            <a:ext cx="10938300" cy="47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debian:stretch-slim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LABEL maintainer="NGINX Docker Maintainers &lt;</a:t>
            </a:r>
            <a:r>
              <a:rPr lang="en-US" sz="1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docker-maint@nginx.com</a:t>
            </a: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&gt;"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 NGINX_VERSION   1.17.1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 NJS_VERSION     0.3.3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 PKG_RELEASE     1~stretch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# forward request and error logs to docker log collector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RUN ln -sf /dev/stdout /var/log/nginx/access.log \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&amp;&amp; ln -sf /dev/stderr /var/log/nginx/error.log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EXPOSE 80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STOPSIGNAL SIGTERM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4B1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CMD ["nginx", "-g", "daemon off;"]</a:t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E4B1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