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8" r:id="rId2"/>
    <p:sldId id="305" r:id="rId3"/>
    <p:sldId id="262" r:id="rId4"/>
    <p:sldId id="288" r:id="rId5"/>
    <p:sldId id="280" r:id="rId6"/>
    <p:sldId id="304" r:id="rId7"/>
    <p:sldId id="269" r:id="rId8"/>
    <p:sldId id="306" r:id="rId9"/>
    <p:sldId id="290" r:id="rId10"/>
    <p:sldId id="300" r:id="rId11"/>
    <p:sldId id="308" r:id="rId12"/>
    <p:sldId id="309" r:id="rId13"/>
    <p:sldId id="307" r:id="rId14"/>
    <p:sldId id="310" r:id="rId15"/>
    <p:sldId id="311" r:id="rId16"/>
    <p:sldId id="313" r:id="rId17"/>
    <p:sldId id="312" r:id="rId18"/>
    <p:sldId id="314" r:id="rId19"/>
    <p:sldId id="274" r:id="rId20"/>
    <p:sldId id="315" r:id="rId21"/>
    <p:sldId id="316" r:id="rId22"/>
    <p:sldId id="293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1">
          <p15:clr>
            <a:srgbClr val="A4A3A4"/>
          </p15:clr>
        </p15:guide>
        <p15:guide id="2" orient="horz" pos="841">
          <p15:clr>
            <a:srgbClr val="A4A3A4"/>
          </p15:clr>
        </p15:guide>
        <p15:guide id="3" orient="horz" pos="1073">
          <p15:clr>
            <a:srgbClr val="A4A3A4"/>
          </p15:clr>
        </p15:guide>
        <p15:guide id="4" pos="1092">
          <p15:clr>
            <a:srgbClr val="A4A3A4"/>
          </p15:clr>
        </p15:guide>
        <p15:guide id="5" pos="3759">
          <p15:clr>
            <a:srgbClr val="A4A3A4"/>
          </p15:clr>
        </p15:guide>
        <p15:guide id="6" pos="2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87A0"/>
    <a:srgbClr val="7F7F7F"/>
    <a:srgbClr val="14AFC4"/>
    <a:srgbClr val="6BC048"/>
    <a:srgbClr val="F4B241"/>
    <a:srgbClr val="50505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7" autoAdjust="0"/>
    <p:restoredTop sz="93572" autoAdjust="0"/>
  </p:normalViewPr>
  <p:slideViewPr>
    <p:cSldViewPr snapToGrid="0" snapToObjects="1">
      <p:cViewPr>
        <p:scale>
          <a:sx n="143" d="100"/>
          <a:sy n="143" d="100"/>
        </p:scale>
        <p:origin x="1960" y="232"/>
      </p:cViewPr>
      <p:guideLst>
        <p:guide orient="horz" pos="2181"/>
        <p:guide orient="horz" pos="841"/>
        <p:guide orient="horz" pos="1073"/>
        <p:guide pos="1092"/>
        <p:guide pos="3759"/>
        <p:guide pos="2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91F35-7B67-7F42-A3B8-8B751D23057E}" type="datetimeFigureOut">
              <a:rPr lang="en-US" smtClean="0"/>
              <a:t>7/16/19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1D43F-EDCC-134C-9CC9-AE07BD3D3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403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114C0-D3C8-ED40-85AD-43E7D75C3B0A}" type="datetimeFigureOut">
              <a:rPr lang="en-US" smtClean="0"/>
              <a:t>7/16/19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3074F-C413-E041-83AA-CE124FF95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171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3074F-C413-E041-83AA-CE124FF955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0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4111" y="0"/>
            <a:ext cx="9158111" cy="9736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"/>
          <a:stretch/>
        </p:blipFill>
        <p:spPr>
          <a:xfrm>
            <a:off x="0" y="1100185"/>
            <a:ext cx="9144000" cy="574895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973667"/>
            <a:ext cx="9144000" cy="129469"/>
          </a:xfrm>
          <a:prstGeom prst="rect">
            <a:avLst/>
          </a:prstGeom>
          <a:gradFill>
            <a:gsLst>
              <a:gs pos="0">
                <a:srgbClr val="F4B241"/>
              </a:gs>
              <a:gs pos="100000">
                <a:srgbClr val="14AFC4"/>
              </a:gs>
              <a:gs pos="50000">
                <a:srgbClr val="6BC048"/>
              </a:gs>
            </a:gsLst>
            <a:lin ang="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-14111" y="3537185"/>
            <a:ext cx="7410450" cy="281916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344370" y="5876787"/>
            <a:ext cx="6359525" cy="344164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San Francisco, January 5, 2014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344370" y="4948296"/>
            <a:ext cx="6359525" cy="855662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here to Edit Master Subheading</a:t>
            </a:r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5" y="211728"/>
            <a:ext cx="2469127" cy="621854"/>
          </a:xfrm>
          <a:prstGeom prst="rect">
            <a:avLst/>
          </a:prstGeom>
        </p:spPr>
      </p:pic>
      <p:pic>
        <p:nvPicPr>
          <p:cNvPr id="45" name="Picture 44" descr="UCSF_logo_raste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9" y="211728"/>
            <a:ext cx="1454041" cy="621854"/>
          </a:xfrm>
          <a:prstGeom prst="rect">
            <a:avLst/>
          </a:prstGeom>
        </p:spPr>
      </p:pic>
      <p:sp>
        <p:nvSpPr>
          <p:cNvPr id="46" name="Title 16"/>
          <p:cNvSpPr>
            <a:spLocks noGrp="1"/>
          </p:cNvSpPr>
          <p:nvPr>
            <p:ph type="title" hasCustomPrompt="1"/>
          </p:nvPr>
        </p:nvSpPr>
        <p:spPr>
          <a:xfrm>
            <a:off x="343603" y="3808509"/>
            <a:ext cx="6360880" cy="1139787"/>
          </a:xfrm>
        </p:spPr>
        <p:txBody>
          <a:bodyPr rIns="0" anchor="t">
            <a:normAutofit/>
          </a:bodyPr>
          <a:lstStyle>
            <a:lvl1pPr>
              <a:lnSpc>
                <a:spcPct val="90000"/>
              </a:lnSpc>
              <a:defRPr sz="36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Here to Edit Master Title Text</a:t>
            </a:r>
          </a:p>
        </p:txBody>
      </p:sp>
    </p:spTree>
    <p:extLst>
      <p:ext uri="{BB962C8B-B14F-4D97-AF65-F5344CB8AC3E}">
        <p14:creationId xmlns:p14="http://schemas.microsoft.com/office/powerpoint/2010/main" val="99512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95CB3-BECB-A14C-8C70-FB862599E8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79413" y="1335089"/>
            <a:ext cx="8385175" cy="4572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79829" y="395135"/>
            <a:ext cx="8384342" cy="708002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Text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379829" y="1103136"/>
            <a:ext cx="838434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51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95CB3-BECB-A14C-8C70-FB862599E8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581525" y="1335089"/>
            <a:ext cx="4183063" cy="4525962"/>
          </a:xfrm>
          <a:solidFill>
            <a:srgbClr val="D9D9D9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79413" y="1336269"/>
            <a:ext cx="3976687" cy="4505731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9829" y="395135"/>
            <a:ext cx="8384342" cy="708002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Text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379829" y="1103136"/>
            <a:ext cx="838434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835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Slide,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95CB3-BECB-A14C-8C70-FB862599E8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76713" y="1333903"/>
            <a:ext cx="4183063" cy="4527148"/>
          </a:xfrm>
          <a:solidFill>
            <a:srgbClr val="D9D9D9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788840" y="1335089"/>
            <a:ext cx="3976687" cy="4506912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9829" y="395135"/>
            <a:ext cx="8384342" cy="708002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Text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379829" y="1103136"/>
            <a:ext cx="838434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132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95CB3-BECB-A14C-8C70-FB862599E8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581525" y="1335089"/>
            <a:ext cx="4183063" cy="3679060"/>
          </a:xfrm>
          <a:solidFill>
            <a:srgbClr val="D9D9D9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81525" y="5202239"/>
            <a:ext cx="4183063" cy="639761"/>
          </a:xfrm>
        </p:spPr>
        <p:txBody>
          <a:bodyPr/>
          <a:lstStyle>
            <a:lvl1pPr>
              <a:defRPr sz="1600" baseline="0"/>
            </a:lvl1pPr>
          </a:lstStyle>
          <a:p>
            <a:pPr lvl="0"/>
            <a:r>
              <a:rPr lang="en-US" dirty="0"/>
              <a:t>Click to edit caption text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0299" y="1335089"/>
            <a:ext cx="3976687" cy="4506911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79829" y="395135"/>
            <a:ext cx="8384342" cy="708002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Text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379829" y="1103136"/>
            <a:ext cx="838434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767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95CB3-BECB-A14C-8C70-FB862599E8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4111" y="0"/>
            <a:ext cx="9158111" cy="9736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8"/>
          <a:stretch/>
        </p:blipFill>
        <p:spPr>
          <a:xfrm>
            <a:off x="-1" y="1103136"/>
            <a:ext cx="9144001" cy="574747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973667"/>
            <a:ext cx="9144000" cy="129469"/>
          </a:xfrm>
          <a:prstGeom prst="rect">
            <a:avLst/>
          </a:prstGeom>
          <a:gradFill>
            <a:gsLst>
              <a:gs pos="0">
                <a:srgbClr val="F4B241"/>
              </a:gs>
              <a:gs pos="100000">
                <a:srgbClr val="14AFC4"/>
              </a:gs>
              <a:gs pos="50000">
                <a:srgbClr val="6BC048"/>
              </a:gs>
            </a:gsLst>
            <a:lin ang="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6"/>
          <p:cNvSpPr>
            <a:spLocks noGrp="1"/>
          </p:cNvSpPr>
          <p:nvPr>
            <p:ph type="title" hasCustomPrompt="1"/>
          </p:nvPr>
        </p:nvSpPr>
        <p:spPr>
          <a:xfrm>
            <a:off x="381704" y="3725734"/>
            <a:ext cx="4049656" cy="1128488"/>
          </a:xfrm>
          <a:effectLst>
            <a:outerShdw blurRad="165100" dist="12700" dir="2700000" algn="tl" rotWithShape="0">
              <a:srgbClr val="000000">
                <a:alpha val="28000"/>
              </a:srgbClr>
            </a:outerShdw>
          </a:effectLst>
        </p:spPr>
        <p:txBody>
          <a:bodyPr rIns="0" anchor="t">
            <a:normAutofit/>
          </a:bodyPr>
          <a:lstStyle>
            <a:lvl1pPr>
              <a:defRPr sz="4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5" y="211728"/>
            <a:ext cx="2469127" cy="621854"/>
          </a:xfrm>
          <a:prstGeom prst="rect">
            <a:avLst/>
          </a:prstGeom>
        </p:spPr>
      </p:pic>
      <p:pic>
        <p:nvPicPr>
          <p:cNvPr id="15" name="Picture 14" descr="UCSF_logo_raste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9" y="211728"/>
            <a:ext cx="1454041" cy="62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18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3 with ske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6255925"/>
          </a:xfrm>
          <a:prstGeom prst="rect">
            <a:avLst/>
          </a:prstGeom>
          <a:solidFill>
            <a:srgbClr val="14A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6"/>
          <p:cNvSpPr>
            <a:spLocks noGrp="1"/>
          </p:cNvSpPr>
          <p:nvPr>
            <p:ph type="title" hasCustomPrompt="1"/>
          </p:nvPr>
        </p:nvSpPr>
        <p:spPr>
          <a:xfrm>
            <a:off x="343603" y="3808509"/>
            <a:ext cx="5623810" cy="1139787"/>
          </a:xfrm>
        </p:spPr>
        <p:txBody>
          <a:bodyPr rIns="0" anchor="t">
            <a:normAutofit/>
          </a:bodyPr>
          <a:lstStyle>
            <a:lvl1pPr>
              <a:lnSpc>
                <a:spcPct val="90000"/>
              </a:lnSpc>
              <a:defRPr sz="36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Here to Edit Master Title Text</a:t>
            </a:r>
          </a:p>
        </p:txBody>
      </p:sp>
      <p:pic>
        <p:nvPicPr>
          <p:cNvPr id="5" name="Picture 4" descr="UCSF_logo_raste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78" b="42145"/>
          <a:stretch/>
        </p:blipFill>
        <p:spPr>
          <a:xfrm>
            <a:off x="8134459" y="6396628"/>
            <a:ext cx="869841" cy="359772"/>
          </a:xfrm>
          <a:prstGeom prst="rect">
            <a:avLst/>
          </a:prstGeom>
        </p:spPr>
      </p:pic>
      <p:pic>
        <p:nvPicPr>
          <p:cNvPr id="7" name="Picture 6" descr="diagram2.png"/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-1"/>
            <a:ext cx="5688013" cy="430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43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1 with ske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6255925"/>
          </a:xfrm>
          <a:prstGeom prst="rect">
            <a:avLst/>
          </a:prstGeom>
          <a:solidFill>
            <a:srgbClr val="F4B2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6"/>
          <p:cNvSpPr>
            <a:spLocks noGrp="1"/>
          </p:cNvSpPr>
          <p:nvPr>
            <p:ph type="title" hasCustomPrompt="1"/>
          </p:nvPr>
        </p:nvSpPr>
        <p:spPr>
          <a:xfrm>
            <a:off x="343603" y="3808509"/>
            <a:ext cx="5623810" cy="1139787"/>
          </a:xfrm>
        </p:spPr>
        <p:txBody>
          <a:bodyPr rIns="0" anchor="t">
            <a:normAutofit/>
          </a:bodyPr>
          <a:lstStyle>
            <a:lvl1pPr>
              <a:lnSpc>
                <a:spcPct val="90000"/>
              </a:lnSpc>
              <a:defRPr sz="36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Here to Edit Master Title Text</a:t>
            </a:r>
          </a:p>
        </p:txBody>
      </p:sp>
      <p:pic>
        <p:nvPicPr>
          <p:cNvPr id="6" name="Picture 5" descr="UCSF_logo_raste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78" b="42145"/>
          <a:stretch/>
        </p:blipFill>
        <p:spPr>
          <a:xfrm>
            <a:off x="8134459" y="6396628"/>
            <a:ext cx="869841" cy="359772"/>
          </a:xfrm>
          <a:prstGeom prst="rect">
            <a:avLst/>
          </a:prstGeom>
        </p:spPr>
      </p:pic>
      <p:pic>
        <p:nvPicPr>
          <p:cNvPr id="7" name="Picture 6" descr="diagram2.png"/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-1"/>
            <a:ext cx="5688013" cy="430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2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1 with ske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62559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6"/>
          <p:cNvSpPr>
            <a:spLocks noGrp="1"/>
          </p:cNvSpPr>
          <p:nvPr>
            <p:ph type="title" hasCustomPrompt="1"/>
          </p:nvPr>
        </p:nvSpPr>
        <p:spPr>
          <a:xfrm>
            <a:off x="343603" y="3808509"/>
            <a:ext cx="5623810" cy="1139787"/>
          </a:xfrm>
        </p:spPr>
        <p:txBody>
          <a:bodyPr rIns="0" anchor="t">
            <a:normAutofit/>
          </a:bodyPr>
          <a:lstStyle>
            <a:lvl1pPr>
              <a:lnSpc>
                <a:spcPct val="90000"/>
              </a:lnSpc>
              <a:defRPr sz="36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Here to Edit Master Title Text</a:t>
            </a:r>
          </a:p>
        </p:txBody>
      </p:sp>
      <p:pic>
        <p:nvPicPr>
          <p:cNvPr id="6" name="Picture 5" descr="UCSF_logo_raste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78" b="42145"/>
          <a:stretch/>
        </p:blipFill>
        <p:spPr>
          <a:xfrm>
            <a:off x="8134459" y="6396628"/>
            <a:ext cx="869841" cy="359772"/>
          </a:xfrm>
          <a:prstGeom prst="rect">
            <a:avLst/>
          </a:prstGeom>
        </p:spPr>
      </p:pic>
      <p:pic>
        <p:nvPicPr>
          <p:cNvPr id="7" name="Picture 6" descr="diagram2.png"/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-1"/>
            <a:ext cx="5688013" cy="43082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2 with ske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6265331"/>
          </a:xfrm>
          <a:prstGeom prst="rect">
            <a:avLst/>
          </a:prstGeom>
          <a:solidFill>
            <a:srgbClr val="6BC0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6"/>
          <p:cNvSpPr>
            <a:spLocks noGrp="1"/>
          </p:cNvSpPr>
          <p:nvPr>
            <p:ph type="title" hasCustomPrompt="1"/>
          </p:nvPr>
        </p:nvSpPr>
        <p:spPr>
          <a:xfrm>
            <a:off x="343603" y="3808509"/>
            <a:ext cx="5623810" cy="1139787"/>
          </a:xfrm>
        </p:spPr>
        <p:txBody>
          <a:bodyPr rIns="0" anchor="t">
            <a:normAutofit/>
          </a:bodyPr>
          <a:lstStyle>
            <a:lvl1pPr>
              <a:lnSpc>
                <a:spcPct val="90000"/>
              </a:lnSpc>
              <a:defRPr sz="36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Here to Edit Master Title Text</a:t>
            </a:r>
          </a:p>
        </p:txBody>
      </p:sp>
      <p:pic>
        <p:nvPicPr>
          <p:cNvPr id="5" name="Picture 4" descr="UCSF_logo_raste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78" b="42145"/>
          <a:stretch/>
        </p:blipFill>
        <p:spPr>
          <a:xfrm>
            <a:off x="8134459" y="6396628"/>
            <a:ext cx="869841" cy="359772"/>
          </a:xfrm>
          <a:prstGeom prst="rect">
            <a:avLst/>
          </a:prstGeom>
        </p:spPr>
      </p:pic>
      <p:pic>
        <p:nvPicPr>
          <p:cNvPr id="7" name="Picture 6" descr="diagram2.png"/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-1"/>
            <a:ext cx="5688013" cy="430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8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4111" y="0"/>
            <a:ext cx="9158111" cy="9736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57"/>
          <a:stretch/>
        </p:blipFill>
        <p:spPr>
          <a:xfrm>
            <a:off x="0" y="1103136"/>
            <a:ext cx="9144000" cy="575486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973667"/>
            <a:ext cx="9144000" cy="129469"/>
          </a:xfrm>
          <a:prstGeom prst="rect">
            <a:avLst/>
          </a:prstGeom>
          <a:gradFill>
            <a:gsLst>
              <a:gs pos="0">
                <a:srgbClr val="F4B241"/>
              </a:gs>
              <a:gs pos="100000">
                <a:srgbClr val="14AFC4"/>
              </a:gs>
              <a:gs pos="50000">
                <a:srgbClr val="6BC048"/>
              </a:gs>
            </a:gsLst>
            <a:lin ang="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-14111" y="3537185"/>
            <a:ext cx="7410450" cy="281916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5" y="211728"/>
            <a:ext cx="2469127" cy="621854"/>
          </a:xfrm>
          <a:prstGeom prst="rect">
            <a:avLst/>
          </a:prstGeom>
        </p:spPr>
      </p:pic>
      <p:pic>
        <p:nvPicPr>
          <p:cNvPr id="15" name="Picture 14" descr="UCSF_logo_raste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9" y="211728"/>
            <a:ext cx="1454041" cy="621854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344370" y="5876787"/>
            <a:ext cx="6359525" cy="344164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San Francisco, January 5, 2014</a:t>
            </a:r>
          </a:p>
        </p:txBody>
      </p:sp>
      <p:sp>
        <p:nvSpPr>
          <p:cNvPr id="18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344370" y="4948296"/>
            <a:ext cx="6359525" cy="855662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here to Edit Master Subheading</a:t>
            </a:r>
          </a:p>
        </p:txBody>
      </p:sp>
      <p:sp>
        <p:nvSpPr>
          <p:cNvPr id="19" name="Title 16"/>
          <p:cNvSpPr>
            <a:spLocks noGrp="1"/>
          </p:cNvSpPr>
          <p:nvPr>
            <p:ph type="title" hasCustomPrompt="1"/>
          </p:nvPr>
        </p:nvSpPr>
        <p:spPr>
          <a:xfrm>
            <a:off x="343603" y="3808509"/>
            <a:ext cx="6360880" cy="1139787"/>
          </a:xfrm>
        </p:spPr>
        <p:txBody>
          <a:bodyPr rIns="0" anchor="t">
            <a:normAutofit/>
          </a:bodyPr>
          <a:lstStyle>
            <a:lvl1pPr>
              <a:lnSpc>
                <a:spcPct val="90000"/>
              </a:lnSpc>
              <a:defRPr sz="36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Here to Edit Master Title Text</a:t>
            </a:r>
          </a:p>
        </p:txBody>
      </p:sp>
    </p:spTree>
    <p:extLst>
      <p:ext uri="{BB962C8B-B14F-4D97-AF65-F5344CB8AC3E}">
        <p14:creationId xmlns:p14="http://schemas.microsoft.com/office/powerpoint/2010/main" val="228340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6255925"/>
          </a:xfrm>
          <a:prstGeom prst="rect">
            <a:avLst/>
          </a:prstGeom>
          <a:solidFill>
            <a:srgbClr val="F4B2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fld id="{15A95CB3-BECB-A14C-8C70-FB862599E8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6"/>
          <p:cNvSpPr>
            <a:spLocks noGrp="1"/>
          </p:cNvSpPr>
          <p:nvPr>
            <p:ph type="title" hasCustomPrompt="1"/>
          </p:nvPr>
        </p:nvSpPr>
        <p:spPr>
          <a:xfrm>
            <a:off x="343603" y="3808509"/>
            <a:ext cx="5623810" cy="1139787"/>
          </a:xfrm>
        </p:spPr>
        <p:txBody>
          <a:bodyPr rIns="0" anchor="t">
            <a:normAutofit/>
          </a:bodyPr>
          <a:lstStyle>
            <a:lvl1pPr>
              <a:lnSpc>
                <a:spcPct val="90000"/>
              </a:lnSpc>
              <a:defRPr sz="36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Here to Edit Master Title Text</a:t>
            </a:r>
          </a:p>
        </p:txBody>
      </p:sp>
    </p:spTree>
    <p:extLst>
      <p:ext uri="{BB962C8B-B14F-4D97-AF65-F5344CB8AC3E}">
        <p14:creationId xmlns:p14="http://schemas.microsoft.com/office/powerpoint/2010/main" val="385370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6265331"/>
          </a:xfrm>
          <a:prstGeom prst="rect">
            <a:avLst/>
          </a:prstGeom>
          <a:solidFill>
            <a:srgbClr val="6BC0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fld id="{15A95CB3-BECB-A14C-8C70-FB862599E8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6"/>
          <p:cNvSpPr>
            <a:spLocks noGrp="1"/>
          </p:cNvSpPr>
          <p:nvPr>
            <p:ph type="title" hasCustomPrompt="1"/>
          </p:nvPr>
        </p:nvSpPr>
        <p:spPr>
          <a:xfrm>
            <a:off x="343603" y="3808509"/>
            <a:ext cx="5623810" cy="1139787"/>
          </a:xfrm>
        </p:spPr>
        <p:txBody>
          <a:bodyPr rIns="0" anchor="t">
            <a:normAutofit/>
          </a:bodyPr>
          <a:lstStyle>
            <a:lvl1pPr>
              <a:lnSpc>
                <a:spcPct val="90000"/>
              </a:lnSpc>
              <a:defRPr sz="36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Here to Edit Master Title Text</a:t>
            </a:r>
          </a:p>
        </p:txBody>
      </p:sp>
    </p:spTree>
    <p:extLst>
      <p:ext uri="{BB962C8B-B14F-4D97-AF65-F5344CB8AC3E}">
        <p14:creationId xmlns:p14="http://schemas.microsoft.com/office/powerpoint/2010/main" val="429349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6255925"/>
          </a:xfrm>
          <a:prstGeom prst="rect">
            <a:avLst/>
          </a:prstGeom>
          <a:solidFill>
            <a:srgbClr val="14A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fld id="{15A95CB3-BECB-A14C-8C70-FB862599E8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6"/>
          <p:cNvSpPr>
            <a:spLocks noGrp="1"/>
          </p:cNvSpPr>
          <p:nvPr>
            <p:ph type="title" hasCustomPrompt="1"/>
          </p:nvPr>
        </p:nvSpPr>
        <p:spPr>
          <a:xfrm>
            <a:off x="343603" y="3808509"/>
            <a:ext cx="5623810" cy="1139787"/>
          </a:xfrm>
        </p:spPr>
        <p:txBody>
          <a:bodyPr rIns="0" anchor="t">
            <a:normAutofit/>
          </a:bodyPr>
          <a:lstStyle>
            <a:lvl1pPr>
              <a:lnSpc>
                <a:spcPct val="90000"/>
              </a:lnSpc>
              <a:defRPr sz="36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Here to Edit Master Title Text</a:t>
            </a:r>
          </a:p>
        </p:txBody>
      </p:sp>
    </p:spTree>
    <p:extLst>
      <p:ext uri="{BB962C8B-B14F-4D97-AF65-F5344CB8AC3E}">
        <p14:creationId xmlns:p14="http://schemas.microsoft.com/office/powerpoint/2010/main" val="379464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62559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fld id="{15A95CB3-BECB-A14C-8C70-FB862599E8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6"/>
          <p:cNvSpPr>
            <a:spLocks noGrp="1"/>
          </p:cNvSpPr>
          <p:nvPr>
            <p:ph type="title" hasCustomPrompt="1"/>
          </p:nvPr>
        </p:nvSpPr>
        <p:spPr>
          <a:xfrm>
            <a:off x="343603" y="3808509"/>
            <a:ext cx="5623810" cy="1139787"/>
          </a:xfrm>
        </p:spPr>
        <p:txBody>
          <a:bodyPr rIns="0" anchor="t">
            <a:normAutofit/>
          </a:bodyPr>
          <a:lstStyle>
            <a:lvl1pPr>
              <a:lnSpc>
                <a:spcPct val="90000"/>
              </a:lnSpc>
              <a:defRPr sz="36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Here to Edit Master Title Text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829" y="395135"/>
            <a:ext cx="8384342" cy="708002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95CB3-BECB-A14C-8C70-FB862599E8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379413" y="1335088"/>
            <a:ext cx="8384758" cy="4519612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 marL="2171700" indent="-342900">
              <a:buSzPct val="100000"/>
              <a:buFont typeface="Lucida Grande"/>
              <a:buChar char="—"/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379829" y="1103136"/>
            <a:ext cx="838434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28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95CB3-BECB-A14C-8C70-FB862599E8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379413" y="530679"/>
            <a:ext cx="8384758" cy="5324021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 marL="2171700" indent="-342900">
              <a:buSzPct val="100000"/>
              <a:buFont typeface="Lucida Grande"/>
              <a:buChar char="—"/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71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/Content Slide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95CB3-BECB-A14C-8C70-FB862599E8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79413" y="1335088"/>
            <a:ext cx="3976687" cy="45069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0" y="1335088"/>
            <a:ext cx="4192171" cy="45069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9829" y="395135"/>
            <a:ext cx="8384342" cy="708002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Text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379829" y="1103136"/>
            <a:ext cx="838434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07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55926"/>
            <a:ext cx="9144000" cy="60207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856348" y="6384572"/>
            <a:ext cx="2133600" cy="33690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5A95CB3-BECB-A14C-8C70-FB862599E8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379829" y="1364074"/>
            <a:ext cx="8384342" cy="44967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11" name="Title Placeholder 5"/>
          <p:cNvSpPr>
            <a:spLocks noGrp="1"/>
          </p:cNvSpPr>
          <p:nvPr>
            <p:ph type="title"/>
          </p:nvPr>
        </p:nvSpPr>
        <p:spPr>
          <a:xfrm>
            <a:off x="379829" y="395134"/>
            <a:ext cx="8384342" cy="968940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/>
          <a:p>
            <a:r>
              <a:rPr lang="en-US" dirty="0"/>
              <a:t>Click to Edit Master Title Text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36525"/>
          </a:xfrm>
          <a:prstGeom prst="rect">
            <a:avLst/>
          </a:prstGeom>
          <a:gradFill>
            <a:gsLst>
              <a:gs pos="0">
                <a:srgbClr val="F4B241"/>
              </a:gs>
              <a:gs pos="100000">
                <a:srgbClr val="14AFC4"/>
              </a:gs>
              <a:gs pos="50000">
                <a:srgbClr val="6BC048"/>
              </a:gs>
            </a:gsLst>
            <a:lin ang="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DHI_Logo_reversed_UCSF_logo.png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42"/>
          <a:stretch/>
        </p:blipFill>
        <p:spPr>
          <a:xfrm>
            <a:off x="379829" y="6353342"/>
            <a:ext cx="702023" cy="41034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225550" y="6556963"/>
            <a:ext cx="4807185" cy="164512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sz="1000" b="0" i="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Center for Digital Health Innovation at UCSF</a:t>
            </a:r>
          </a:p>
        </p:txBody>
      </p:sp>
    </p:spTree>
    <p:extLst>
      <p:ext uri="{BB962C8B-B14F-4D97-AF65-F5344CB8AC3E}">
        <p14:creationId xmlns:p14="http://schemas.microsoft.com/office/powerpoint/2010/main" val="398402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1" r:id="rId3"/>
    <p:sldLayoutId id="2147483654" r:id="rId4"/>
    <p:sldLayoutId id="2147483655" r:id="rId5"/>
    <p:sldLayoutId id="2147483668" r:id="rId6"/>
    <p:sldLayoutId id="2147483656" r:id="rId7"/>
    <p:sldLayoutId id="2147483670" r:id="rId8"/>
    <p:sldLayoutId id="2147483661" r:id="rId9"/>
    <p:sldLayoutId id="2147483659" r:id="rId10"/>
    <p:sldLayoutId id="2147483658" r:id="rId11"/>
    <p:sldLayoutId id="2147483663" r:id="rId12"/>
    <p:sldLayoutId id="2147483660" r:id="rId13"/>
    <p:sldLayoutId id="2147483662" r:id="rId14"/>
    <p:sldLayoutId id="2147483665" r:id="rId15"/>
    <p:sldLayoutId id="2147483666" r:id="rId16"/>
    <p:sldLayoutId id="2147483667" r:id="rId17"/>
    <p:sldLayoutId id="2147483669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July 16, 2019 | Pavan Gupta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3015" y="4282158"/>
            <a:ext cx="6360880" cy="1139787"/>
          </a:xfrm>
        </p:spPr>
        <p:txBody>
          <a:bodyPr/>
          <a:lstStyle/>
          <a:p>
            <a:r>
              <a:rPr lang="en-US" dirty="0"/>
              <a:t>Rethinking Medical Research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4370" y="4882513"/>
            <a:ext cx="6359525" cy="855662"/>
          </a:xfrm>
        </p:spPr>
        <p:txBody>
          <a:bodyPr/>
          <a:lstStyle/>
          <a:p>
            <a:r>
              <a:rPr lang="en-US" b="1" dirty="0"/>
              <a:t>lessons on </a:t>
            </a:r>
            <a:r>
              <a:rPr lang="en-US" b="1" dirty="0" err="1"/>
              <a:t>kubernetes</a:t>
            </a:r>
            <a:r>
              <a:rPr lang="en-US" b="1" dirty="0"/>
              <a:t> from the research and cloud computing trenches</a:t>
            </a:r>
          </a:p>
        </p:txBody>
      </p:sp>
    </p:spTree>
    <p:extLst>
      <p:ext uri="{BB962C8B-B14F-4D97-AF65-F5344CB8AC3E}">
        <p14:creationId xmlns:p14="http://schemas.microsoft.com/office/powerpoint/2010/main" val="1832761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95CB3-BECB-A14C-8C70-FB862599E8F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CDHI Research Compute Environments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Today</a:t>
            </a:r>
          </a:p>
          <a:p>
            <a:pPr marL="627063" lvl="1" indent="-342900">
              <a:buFont typeface="+mj-lt"/>
              <a:buAutoNum type="arabicPeriod"/>
            </a:pPr>
            <a:r>
              <a:rPr lang="en-US" sz="1400" dirty="0"/>
              <a:t>Statically Virtualized via Sandler/MAC model</a:t>
            </a:r>
          </a:p>
          <a:p>
            <a:pPr marL="627063" lvl="1" indent="-342900">
              <a:buFont typeface="+mj-lt"/>
              <a:buAutoNum type="arabicPeriod"/>
            </a:pPr>
            <a:r>
              <a:rPr lang="en-US" sz="1400" dirty="0"/>
              <a:t>Statically built SDN stack immediately above bare metal</a:t>
            </a:r>
          </a:p>
          <a:p>
            <a:pPr marL="627063" lvl="1" indent="-342900">
              <a:buFont typeface="+mj-lt"/>
              <a:buAutoNum type="arabicPeriod"/>
            </a:pPr>
            <a:r>
              <a:rPr lang="en-US" sz="1400" dirty="0"/>
              <a:t>Statically connected to a robust NFS backend</a:t>
            </a:r>
          </a:p>
          <a:p>
            <a:pPr marL="627063" lvl="1" indent="-342900">
              <a:buFont typeface="+mj-lt"/>
              <a:buAutoNum type="arabicPeriod"/>
            </a:pPr>
            <a:r>
              <a:rPr lang="en-US" sz="1400" dirty="0"/>
              <a:t>Identity centrally managed via FreeIPA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Tomorrow (</a:t>
            </a:r>
            <a:r>
              <a:rPr lang="en-US" sz="1600" b="1" dirty="0" err="1"/>
              <a:t>AuthZ</a:t>
            </a:r>
            <a:r>
              <a:rPr lang="en-US" sz="1600" b="1" dirty="0"/>
              <a:t>/N + Isolate All Things!)</a:t>
            </a:r>
          </a:p>
          <a:p>
            <a:pPr marL="627063" lvl="1" indent="-342900">
              <a:buFont typeface="+mj-lt"/>
              <a:buAutoNum type="arabicPeriod"/>
            </a:pPr>
            <a:r>
              <a:rPr lang="en-US" sz="1400" dirty="0"/>
              <a:t>Bare Metal as provided by Sandler/CDHI</a:t>
            </a:r>
          </a:p>
          <a:p>
            <a:pPr marL="627063" lvl="1" indent="-342900">
              <a:buFont typeface="+mj-lt"/>
              <a:buAutoNum type="arabicPeriod"/>
            </a:pPr>
            <a:r>
              <a:rPr lang="en-US" sz="1400" dirty="0"/>
              <a:t>Kubernetes Dynamic API Driven Resources (more on this in a moment)</a:t>
            </a:r>
          </a:p>
          <a:p>
            <a:pPr marL="1027113" lvl="2" indent="-342900">
              <a:buFont typeface="+mj-lt"/>
              <a:buAutoNum type="arabicPeriod"/>
            </a:pPr>
            <a:r>
              <a:rPr lang="en-US" sz="1400" dirty="0"/>
              <a:t>OCI: Docker</a:t>
            </a:r>
          </a:p>
          <a:p>
            <a:pPr marL="1027113" lvl="2" indent="-342900">
              <a:buFont typeface="+mj-lt"/>
              <a:buAutoNum type="arabicPeriod"/>
            </a:pPr>
            <a:r>
              <a:rPr lang="en-US" sz="1400" dirty="0"/>
              <a:t>CNI: Calico + Calico Polices</a:t>
            </a:r>
          </a:p>
          <a:p>
            <a:pPr marL="1027113" lvl="2" indent="-342900">
              <a:buFont typeface="+mj-lt"/>
              <a:buAutoNum type="arabicPeriod"/>
            </a:pPr>
            <a:r>
              <a:rPr lang="en-US" sz="1400" dirty="0"/>
              <a:t>CSI: </a:t>
            </a:r>
            <a:r>
              <a:rPr lang="en-US" sz="1400" dirty="0" err="1"/>
              <a:t>Ceph</a:t>
            </a:r>
            <a:r>
              <a:rPr lang="en-US" sz="1400" dirty="0"/>
              <a:t> + Legacy NFS</a:t>
            </a:r>
          </a:p>
          <a:p>
            <a:pPr marL="627063" lvl="1" indent="-342900">
              <a:buFont typeface="+mj-lt"/>
              <a:buAutoNum type="arabicPeriod"/>
            </a:pPr>
            <a:r>
              <a:rPr lang="en-US" sz="1400" dirty="0"/>
              <a:t>Identity centrally managed via FreeIPA</a:t>
            </a:r>
          </a:p>
        </p:txBody>
      </p:sp>
    </p:spTree>
    <p:extLst>
      <p:ext uri="{BB962C8B-B14F-4D97-AF65-F5344CB8AC3E}">
        <p14:creationId xmlns:p14="http://schemas.microsoft.com/office/powerpoint/2010/main" val="210247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603" y="3973609"/>
            <a:ext cx="5623810" cy="1139787"/>
          </a:xfrm>
        </p:spPr>
        <p:txBody>
          <a:bodyPr>
            <a:normAutofit/>
          </a:bodyPr>
          <a:lstStyle/>
          <a:p>
            <a:r>
              <a:rPr lang="en-US" dirty="0"/>
              <a:t>2. Cloud native, on-prem</a:t>
            </a:r>
          </a:p>
        </p:txBody>
      </p:sp>
    </p:spTree>
    <p:extLst>
      <p:ext uri="{BB962C8B-B14F-4D97-AF65-F5344CB8AC3E}">
        <p14:creationId xmlns:p14="http://schemas.microsoft.com/office/powerpoint/2010/main" val="838006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C2946A-39BB-2946-A11E-E6780057E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Cloud Native?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850F52-48A3-F44D-AC6D-2FEA034A11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722" b="12010"/>
          <a:stretch/>
        </p:blipFill>
        <p:spPr>
          <a:xfrm>
            <a:off x="0" y="1286360"/>
            <a:ext cx="8519898" cy="35491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8D7156-4B6B-ED45-BD6E-D45D3550374B}"/>
              </a:ext>
            </a:extLst>
          </p:cNvPr>
          <p:cNvSpPr txBox="1"/>
          <p:nvPr/>
        </p:nvSpPr>
        <p:spPr>
          <a:xfrm>
            <a:off x="743919" y="5067946"/>
            <a:ext cx="7775979" cy="790413"/>
          </a:xfrm>
          <a:prstGeom prst="rect">
            <a:avLst/>
          </a:prstGeom>
        </p:spPr>
        <p:txBody>
          <a:bodyPr vert="horz" wrap="square" lIns="0" tIns="0" rIns="0" bIns="0" rtlCol="0" anchor="ctr">
            <a:normAutofit fontScale="92500"/>
          </a:bodyPr>
          <a:lstStyle/>
          <a:p>
            <a:r>
              <a:rPr lang="en-US" sz="2000" dirty="0"/>
              <a:t>At CDHI, we choose Kubernetes (K8S), Docker (OCI), </a:t>
            </a:r>
            <a:r>
              <a:rPr lang="en-US" sz="2000" dirty="0" err="1"/>
              <a:t>Ceph</a:t>
            </a:r>
            <a:r>
              <a:rPr lang="en-US" sz="2000" dirty="0"/>
              <a:t> (CSI), and Calico (CNI) and we’re looking to our parent and peers to let us move our compute</a:t>
            </a:r>
          </a:p>
        </p:txBody>
      </p:sp>
    </p:spTree>
    <p:extLst>
      <p:ext uri="{BB962C8B-B14F-4D97-AF65-F5344CB8AC3E}">
        <p14:creationId xmlns:p14="http://schemas.microsoft.com/office/powerpoint/2010/main" val="1963894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95CB3-BECB-A14C-8C70-FB862599E8F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Delivering Cloud Native without the Cloud via ALICE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70354" y="469041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endParaRPr lang="en-US" sz="2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D62C20-7435-CD44-ADBB-F9D48291F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06" b="19715"/>
          <a:stretch/>
        </p:blipFill>
        <p:spPr>
          <a:xfrm>
            <a:off x="379829" y="1527845"/>
            <a:ext cx="8384341" cy="407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9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58CA5D-D915-2A44-AD64-FEBCE806C8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95CB3-BECB-A14C-8C70-FB862599E8F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577B13-A61F-F84A-8E9F-E0CDA145F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ALICE highlights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394EDC-79C7-E74A-9884-4CCE6A365837}"/>
              </a:ext>
            </a:extLst>
          </p:cNvPr>
          <p:cNvSpPr txBox="1"/>
          <p:nvPr/>
        </p:nvSpPr>
        <p:spPr>
          <a:xfrm>
            <a:off x="2530807" y="1680214"/>
            <a:ext cx="617137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Helvetica" pitchFamily="2" charset="0"/>
                <a:cs typeface="Helvetica" panose="020B0604020202020204" pitchFamily="34" charset="0"/>
              </a:rPr>
              <a:t>440 </a:t>
            </a:r>
            <a:r>
              <a:rPr lang="en-US" sz="2400" dirty="0">
                <a:solidFill>
                  <a:srgbClr val="555555"/>
                </a:solidFill>
                <a:latin typeface="Helvetica" pitchFamily="2" charset="0"/>
                <a:cs typeface="Helvetica" panose="020B0604020202020204" pitchFamily="34" charset="0"/>
              </a:rPr>
              <a:t>Physical </a:t>
            </a:r>
            <a:r>
              <a:rPr lang="en-US" sz="2400" dirty="0">
                <a:solidFill>
                  <a:srgbClr val="555555"/>
                </a:solidFill>
                <a:latin typeface="Helvetica" pitchFamily="2" charset="0"/>
              </a:rPr>
              <a:t>E5-2699 v4 CPU Cores</a:t>
            </a:r>
          </a:p>
          <a:p>
            <a:r>
              <a:rPr lang="en-US" sz="2400" dirty="0">
                <a:solidFill>
                  <a:srgbClr val="555555"/>
                </a:solidFill>
                <a:latin typeface="Helvetica" pitchFamily="2" charset="0"/>
              </a:rPr>
              <a:t>2720 Tensor Cores / 4 V100 Devices</a:t>
            </a:r>
          </a:p>
          <a:p>
            <a:r>
              <a:rPr lang="en-US" sz="2400" dirty="0">
                <a:solidFill>
                  <a:srgbClr val="555555"/>
                </a:solidFill>
                <a:latin typeface="Helvetica" pitchFamily="2" charset="0"/>
              </a:rPr>
              <a:t>48 Virtual Broadwell CPUs</a:t>
            </a:r>
            <a:r>
              <a:rPr lang="en-US" sz="2400" b="1" dirty="0">
                <a:solidFill>
                  <a:srgbClr val="555555"/>
                </a:solidFill>
                <a:latin typeface="Helvetica" pitchFamily="2" charset="0"/>
              </a:rPr>
              <a:t> (Burst Test)</a:t>
            </a:r>
          </a:p>
          <a:p>
            <a:pPr defTabSz="685800">
              <a:defRPr/>
            </a:pPr>
            <a:endParaRPr lang="en-US" sz="2400" baseline="30000" dirty="0">
              <a:solidFill>
                <a:srgbClr val="63666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5C1DF9-F4AC-2C47-BEA9-35E31ACABFAD}"/>
              </a:ext>
            </a:extLst>
          </p:cNvPr>
          <p:cNvSpPr/>
          <p:nvPr/>
        </p:nvSpPr>
        <p:spPr>
          <a:xfrm>
            <a:off x="2530807" y="3101281"/>
            <a:ext cx="5082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55555"/>
                </a:solidFill>
                <a:latin typeface="Helvetica" pitchFamily="2" charset="0"/>
              </a:rPr>
              <a:t>2009 GB of Physical RAM</a:t>
            </a:r>
          </a:p>
          <a:p>
            <a:r>
              <a:rPr lang="en-US" sz="2400" dirty="0">
                <a:solidFill>
                  <a:srgbClr val="555555"/>
                </a:solidFill>
                <a:latin typeface="Helvetica" pitchFamily="2" charset="0"/>
              </a:rPr>
              <a:t>128 GB of Physical Video RAM</a:t>
            </a:r>
          </a:p>
          <a:p>
            <a:r>
              <a:rPr lang="en-US" sz="2400" dirty="0">
                <a:solidFill>
                  <a:srgbClr val="555555"/>
                </a:solidFill>
                <a:latin typeface="Helvetica" pitchFamily="2" charset="0"/>
              </a:rPr>
              <a:t>360 GB of Virtual RAM</a:t>
            </a:r>
            <a:r>
              <a:rPr lang="en-US" sz="2400" b="1" dirty="0">
                <a:solidFill>
                  <a:srgbClr val="555555"/>
                </a:solidFill>
                <a:latin typeface="Helvetica" pitchFamily="2" charset="0"/>
              </a:rPr>
              <a:t> (Burst Test)</a:t>
            </a:r>
          </a:p>
          <a:p>
            <a:endParaRPr lang="en-US" sz="2400" dirty="0">
              <a:solidFill>
                <a:srgbClr val="555555"/>
              </a:solidFill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F3C009-79CA-E547-ADFD-6DBB49F6DA0C}"/>
              </a:ext>
            </a:extLst>
          </p:cNvPr>
          <p:cNvSpPr/>
          <p:nvPr/>
        </p:nvSpPr>
        <p:spPr>
          <a:xfrm>
            <a:off x="2618595" y="4859128"/>
            <a:ext cx="4669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55555"/>
                </a:solidFill>
                <a:latin typeface="Helvetica" pitchFamily="2" charset="0"/>
              </a:rPr>
              <a:t>218 Terabytes of CEPH Storage</a:t>
            </a:r>
          </a:p>
          <a:p>
            <a:r>
              <a:rPr lang="en-US" sz="2400" dirty="0">
                <a:solidFill>
                  <a:srgbClr val="555555"/>
                </a:solidFill>
                <a:latin typeface="Helvetica" pitchFamily="2" charset="0"/>
              </a:rPr>
              <a:t>2983 Gigabytes of Local Storage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EC61A9-3B67-E74C-BCFD-030800BFF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013" y="1320114"/>
            <a:ext cx="1188763" cy="118876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4EC59A8-AAF3-4F43-BD54-BA857B445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8019" y="3044129"/>
            <a:ext cx="1375259" cy="137525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D37BDC3-4DA4-824E-83F0-6CBA5068C6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6542" y="4733017"/>
            <a:ext cx="1196276" cy="119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37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603" y="3977640"/>
            <a:ext cx="7142078" cy="1139787"/>
          </a:xfrm>
        </p:spPr>
        <p:txBody>
          <a:bodyPr>
            <a:normAutofit fontScale="90000"/>
          </a:bodyPr>
          <a:lstStyle/>
          <a:p>
            <a:r>
              <a:rPr lang="en-US" dirty="0"/>
              <a:t>3. Containerization bets are paying off</a:t>
            </a:r>
            <a:br>
              <a:rPr lang="en-US" dirty="0"/>
            </a:b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4732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BA0548-D12B-8643-8079-77F3187B71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413" y="1335088"/>
            <a:ext cx="8384342" cy="45069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Develop fully containerized research methods; repeatable by convention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cloud native object storage to maintain data provenance and 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Test locally, debug locally; test on ALICE, debug on ALICE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Access both environments as if you owned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Share infrastructure efficiently between users and groups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Look to environments everywhere to compute when you must (Wynton HPC, Pacific Research Platform, Cloud Providers)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F68A53-24A9-664F-98DB-F0F5CB744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Containerization as a Research Method</a:t>
            </a:r>
          </a:p>
        </p:txBody>
      </p:sp>
    </p:spTree>
    <p:extLst>
      <p:ext uri="{BB962C8B-B14F-4D97-AF65-F5344CB8AC3E}">
        <p14:creationId xmlns:p14="http://schemas.microsoft.com/office/powerpoint/2010/main" val="923910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497CDD-DE79-CE4F-B64A-16F25C7EAE9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259" t="32714" r="35271"/>
          <a:stretch/>
        </p:blipFill>
        <p:spPr>
          <a:xfrm>
            <a:off x="200483" y="1335088"/>
            <a:ext cx="4480285" cy="4618313"/>
          </a:xfrm>
          <a:effectLst>
            <a:outerShdw blurRad="4064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BA0548-D12B-8643-8079-77F3187B71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Kubernetes is HARD to operate, but when built well, the user experience is not bad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Users still need to understand how to use this tool, but solutions are littered around the internet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Users are able to dramatically improve their agility and working environments with containers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F68A53-24A9-664F-98DB-F0F5CB744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User Experience Works!</a:t>
            </a:r>
          </a:p>
        </p:txBody>
      </p:sp>
    </p:spTree>
    <p:extLst>
      <p:ext uri="{BB962C8B-B14F-4D97-AF65-F5344CB8AC3E}">
        <p14:creationId xmlns:p14="http://schemas.microsoft.com/office/powerpoint/2010/main" val="3958515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BA0548-D12B-8643-8079-77F3187B71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413" y="1335088"/>
            <a:ext cx="8384342" cy="45069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Research moves extremely quickly; waiting for infrastructure differentiates high-performing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Infrastructure is constantly changing and environments and projects can stall for any number of reasons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Betting on containerization is allowing CDHI to move compute problems between environments rapidly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Betting on Kubernetes is a longer bet, but it’s allowing entire, fully-connected compute problems to move to enabled infrastructure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F68A53-24A9-664F-98DB-F0F5CB744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Float Above Infrastructure Quagmires</a:t>
            </a:r>
          </a:p>
        </p:txBody>
      </p:sp>
    </p:spTree>
    <p:extLst>
      <p:ext uri="{BB962C8B-B14F-4D97-AF65-F5344CB8AC3E}">
        <p14:creationId xmlns:p14="http://schemas.microsoft.com/office/powerpoint/2010/main" val="2965670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602" y="3973609"/>
            <a:ext cx="7814279" cy="1139787"/>
          </a:xfrm>
        </p:spPr>
        <p:txBody>
          <a:bodyPr/>
          <a:lstStyle/>
          <a:p>
            <a:r>
              <a:rPr lang="en-US" dirty="0"/>
              <a:t>4. Engineering for research is different</a:t>
            </a:r>
          </a:p>
        </p:txBody>
      </p:sp>
    </p:spTree>
    <p:extLst>
      <p:ext uri="{BB962C8B-B14F-4D97-AF65-F5344CB8AC3E}">
        <p14:creationId xmlns:p14="http://schemas.microsoft.com/office/powerpoint/2010/main" val="2402291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E329347-C7AB-5D4A-943B-DEFB056496E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sz="3200" b="1" dirty="0"/>
          </a:p>
          <a:p>
            <a:r>
              <a:rPr lang="en-US" sz="3200" b="1" dirty="0"/>
              <a:t>Pavan Gupta</a:t>
            </a:r>
          </a:p>
          <a:p>
            <a:r>
              <a:rPr lang="en-US" i="1" dirty="0"/>
              <a:t>Technical Architect, Center for Digital Health Innovation</a:t>
            </a:r>
          </a:p>
          <a:p>
            <a:r>
              <a:rPr lang="en-US" sz="1800" dirty="0" err="1"/>
              <a:t>pavan.gupta@ucsf.edu</a:t>
            </a:r>
            <a:endParaRPr lang="en-US" sz="1800" dirty="0"/>
          </a:p>
          <a:p>
            <a:r>
              <a:rPr lang="en-US" sz="1800" dirty="0"/>
              <a:t>     @</a:t>
            </a:r>
            <a:r>
              <a:rPr lang="en-US" sz="1800" dirty="0" err="1"/>
              <a:t>pavgup</a:t>
            </a:r>
            <a:endParaRPr lang="en-US" sz="1800" dirty="0"/>
          </a:p>
          <a:p>
            <a:endParaRPr lang="en-US" dirty="0"/>
          </a:p>
          <a:p>
            <a:r>
              <a:rPr lang="en-US" sz="2000" u="sng" dirty="0"/>
              <a:t>Active Projects:</a:t>
            </a:r>
          </a:p>
          <a:p>
            <a:r>
              <a:rPr lang="en-US" sz="1800" dirty="0"/>
              <a:t>Artificial Learning and Intelligence Compute Environment (ALICE)</a:t>
            </a:r>
          </a:p>
          <a:p>
            <a:r>
              <a:rPr lang="en-US" sz="1800" dirty="0"/>
              <a:t>Novel Advanced Machine Learning for Pediatric Application</a:t>
            </a:r>
          </a:p>
          <a:p>
            <a:r>
              <a:rPr lang="en-US" sz="1800" dirty="0"/>
              <a:t>Wynton Plus, High Performance Computing Containerization</a:t>
            </a:r>
          </a:p>
          <a:p>
            <a:endParaRPr lang="en-US" sz="1800" dirty="0"/>
          </a:p>
          <a:p>
            <a:r>
              <a:rPr lang="en-US" sz="1800" u="sng" dirty="0"/>
              <a:t>Previous Projects:</a:t>
            </a:r>
          </a:p>
          <a:p>
            <a:r>
              <a:rPr lang="en-US" sz="1800" dirty="0"/>
              <a:t>Amazon Research Cloud (ARC)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21AB5-8476-E442-9D58-8542BF4D86D6}"/>
              </a:ext>
            </a:extLst>
          </p:cNvPr>
          <p:cNvSpPr txBox="1"/>
          <p:nvPr/>
        </p:nvSpPr>
        <p:spPr>
          <a:xfrm>
            <a:off x="1669002" y="1091953"/>
            <a:ext cx="0" cy="0"/>
          </a:xfrm>
          <a:prstGeom prst="rect">
            <a:avLst/>
          </a:prstGeom>
        </p:spPr>
        <p:txBody>
          <a:bodyPr vert="horz" wrap="none" lIns="0" tIns="0" rIns="0" bIns="0" rtlCol="0" anchor="ctr">
            <a:normAutofit fontScale="25000" lnSpcReduction="20000"/>
          </a:bodyPr>
          <a:lstStyle/>
          <a:p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13224D-C032-7D4C-B9BC-D22F284C9620}"/>
              </a:ext>
            </a:extLst>
          </p:cNvPr>
          <p:cNvSpPr txBox="1"/>
          <p:nvPr/>
        </p:nvSpPr>
        <p:spPr>
          <a:xfrm>
            <a:off x="1429305" y="1074198"/>
            <a:ext cx="0" cy="0"/>
          </a:xfrm>
          <a:prstGeom prst="rect">
            <a:avLst/>
          </a:prstGeom>
        </p:spPr>
        <p:txBody>
          <a:bodyPr vert="horz" wrap="none" lIns="0" tIns="0" rIns="0" bIns="0" rtlCol="0" anchor="ctr">
            <a:normAutofit fontScale="25000" lnSpcReduction="20000"/>
          </a:bodyPr>
          <a:lstStyle/>
          <a:p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7A108A-BEF5-624C-B510-23699952F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12" y="2374586"/>
            <a:ext cx="411085" cy="41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03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BA0548-D12B-8643-8079-77F3187B71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413" y="1335088"/>
            <a:ext cx="8384342" cy="45069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UCSF Research is inherently and conventionally transient; engineering in this context requires extreme resiliency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Build towards an expectation of chaos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Build with the expectation of varied and unpredictable expertise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Users are brilliant and simultaneously extremely potent risks despite their best intentions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Operational resilience in research is different for clinical systems, but it matters – low overhead solutions are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Dog food everything. Using your own systems dramatically improves the engineering and research experience.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F68A53-24A9-664F-98DB-F0F5CB744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Engineering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3456482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C35728-104C-4C43-BECE-FFA64C1CE6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Grant-based research is a poor fit for long-term Cloud Computing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Cloud Native is providing a new way of thinking about on-prem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On-prem infrastructure, built towards cloud-native solutions allows mobility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Every</a:t>
            </a:r>
            <a:r>
              <a:rPr lang="en-US" dirty="0"/>
              <a:t> cloud provider is simply an agility solution going forward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F68A53-24A9-664F-98DB-F0F5CB744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Looking Forward: Cloud Native + On-Prem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D89C34-5237-AB43-A716-66244D7D1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371164"/>
            <a:ext cx="4280008" cy="249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45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95CB3-BECB-A14C-8C70-FB862599E8F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/>
              <a:t>CDHI: </a:t>
            </a:r>
            <a:r>
              <a:rPr lang="en-US" dirty="0"/>
              <a:t>Rachael </a:t>
            </a:r>
            <a:r>
              <a:rPr lang="en-US" dirty="0" err="1"/>
              <a:t>Calcutt</a:t>
            </a:r>
            <a:r>
              <a:rPr lang="en-US" dirty="0"/>
              <a:t>, Ed Martin, Joe Hesse</a:t>
            </a:r>
          </a:p>
          <a:p>
            <a:endParaRPr lang="en-US" dirty="0"/>
          </a:p>
          <a:p>
            <a:r>
              <a:rPr lang="en-US" b="1" dirty="0"/>
              <a:t>SOM Tech: </a:t>
            </a:r>
            <a:r>
              <a:rPr lang="en-US" dirty="0"/>
              <a:t>Victor Vargas Reyes, Jamie Lam, Sean Thomas</a:t>
            </a:r>
          </a:p>
          <a:p>
            <a:endParaRPr lang="en-US" dirty="0"/>
          </a:p>
          <a:p>
            <a:r>
              <a:rPr lang="en-US" b="1" dirty="0"/>
              <a:t>ARS:</a:t>
            </a:r>
            <a:r>
              <a:rPr lang="en-US" dirty="0"/>
              <a:t> Rick Larsen, Sandeep </a:t>
            </a:r>
            <a:r>
              <a:rPr lang="en-US" dirty="0" err="1"/>
              <a:t>Giri</a:t>
            </a:r>
            <a:r>
              <a:rPr lang="en-US" dirty="0"/>
              <a:t>, Scooter Morris</a:t>
            </a:r>
          </a:p>
          <a:p>
            <a:endParaRPr lang="en-US" dirty="0"/>
          </a:p>
          <a:p>
            <a:r>
              <a:rPr lang="en-US" dirty="0"/>
              <a:t>and many funding and resource partners.</a:t>
            </a:r>
          </a:p>
        </p:txBody>
      </p:sp>
    </p:spTree>
    <p:extLst>
      <p:ext uri="{BB962C8B-B14F-4D97-AF65-F5344CB8AC3E}">
        <p14:creationId xmlns:p14="http://schemas.microsoft.com/office/powerpoint/2010/main" val="543703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95CB3-BECB-A14C-8C70-FB862599E8F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83956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Agenda in Hard Fought Lessons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95CB3-BECB-A14C-8C70-FB862599E8F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Lesson 0: Rethinking Cloud Computing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Lesson 1: Zero trust by nature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Lesson 2: Cloud native, on-prem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Lesson 3: Containerization bets are paying off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Lesson 4: Engineering for research is different</a:t>
            </a:r>
          </a:p>
        </p:txBody>
      </p:sp>
    </p:spTree>
    <p:extLst>
      <p:ext uri="{BB962C8B-B14F-4D97-AF65-F5344CB8AC3E}">
        <p14:creationId xmlns:p14="http://schemas.microsoft.com/office/powerpoint/2010/main" val="3285984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603" y="3977640"/>
            <a:ext cx="7051496" cy="1139787"/>
          </a:xfr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0. Rethinking Cloud Computing</a:t>
            </a:r>
          </a:p>
        </p:txBody>
      </p:sp>
    </p:spTree>
    <p:extLst>
      <p:ext uri="{BB962C8B-B14F-4D97-AF65-F5344CB8AC3E}">
        <p14:creationId xmlns:p14="http://schemas.microsoft.com/office/powerpoint/2010/main" val="1827789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83" y="722344"/>
            <a:ext cx="5003810" cy="51435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auto">
          <a:xfrm>
            <a:off x="4007783" y="1541495"/>
            <a:ext cx="1695330" cy="3123784"/>
          </a:xfrm>
          <a:prstGeom prst="rect">
            <a:avLst/>
          </a:prstGeom>
          <a:solidFill>
            <a:srgbClr val="FF0000">
              <a:alpha val="30196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080498" y="722344"/>
            <a:ext cx="1238130" cy="761585"/>
          </a:xfrm>
          <a:prstGeom prst="rect">
            <a:avLst/>
          </a:prstGeom>
          <a:solidFill>
            <a:srgbClr val="FF0000">
              <a:alpha val="30196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821343" y="1541495"/>
            <a:ext cx="1862970" cy="1523999"/>
          </a:xfrm>
          <a:prstGeom prst="rect">
            <a:avLst/>
          </a:prstGeom>
          <a:solidFill>
            <a:srgbClr val="FFFF00">
              <a:alpha val="30196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758223" y="1541495"/>
            <a:ext cx="1253370" cy="2590799"/>
          </a:xfrm>
          <a:prstGeom prst="rect">
            <a:avLst/>
          </a:prstGeom>
          <a:solidFill>
            <a:srgbClr val="FFFF00">
              <a:alpha val="30196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821343" y="3192436"/>
            <a:ext cx="1862970" cy="1472844"/>
          </a:xfrm>
          <a:prstGeom prst="rect">
            <a:avLst/>
          </a:prstGeom>
          <a:solidFill>
            <a:srgbClr val="00B050">
              <a:alpha val="30196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055456" y="4360894"/>
            <a:ext cx="247530" cy="247235"/>
          </a:xfrm>
          <a:prstGeom prst="rect">
            <a:avLst/>
          </a:prstGeom>
          <a:solidFill>
            <a:srgbClr val="FF0000">
              <a:alpha val="30196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055456" y="4716436"/>
            <a:ext cx="247530" cy="255251"/>
          </a:xfrm>
          <a:prstGeom prst="rect">
            <a:avLst/>
          </a:prstGeom>
          <a:solidFill>
            <a:srgbClr val="FFFF00">
              <a:alpha val="30196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061725" y="5079137"/>
            <a:ext cx="241261" cy="255251"/>
          </a:xfrm>
          <a:prstGeom prst="rect">
            <a:avLst/>
          </a:prstGeom>
          <a:solidFill>
            <a:srgbClr val="00B050">
              <a:alpha val="30196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8421216" y="4422955"/>
            <a:ext cx="722784" cy="12311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/>
              <a:t>Security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8417722" y="4782505"/>
            <a:ext cx="722784" cy="12311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/>
              <a:t>Operations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8417722" y="5142055"/>
            <a:ext cx="722784" cy="12311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/>
              <a:t>Projects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95CB3-BECB-A14C-8C70-FB862599E8F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in Retrospect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9413" y="1335088"/>
            <a:ext cx="3495963" cy="4506913"/>
          </a:xfrm>
        </p:spPr>
        <p:txBody>
          <a:bodyPr/>
          <a:lstStyle/>
          <a:p>
            <a:pPr marL="342900" lvl="0" indent="-34290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Amazon Research Cloud has allowed faster research and innovation almost immediately</a:t>
            </a:r>
          </a:p>
          <a:p>
            <a:pPr marL="342900" lvl="0" indent="-34290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 marL="342900" lvl="0" indent="-34290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The project has graduated from a single department into a broad departmental collaboration with excellent new owners (SOM Tech)</a:t>
            </a:r>
          </a:p>
          <a:p>
            <a:pPr marL="342900" lvl="0" indent="-34290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 marL="342900" lvl="0" indent="-34290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AWS is dangerous, Users move quickly, and synchronous controls are burdensome</a:t>
            </a:r>
          </a:p>
          <a:p>
            <a:pPr marL="342900" lvl="0" indent="-34290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 marL="342900" lvl="0" indent="-34290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Amazon lacks a reasonable cost model for Grant-based research work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5374566" y="4722845"/>
            <a:ext cx="2631367" cy="1119156"/>
          </a:xfrm>
          <a:prstGeom prst="rect">
            <a:avLst/>
          </a:prstGeom>
          <a:solidFill>
            <a:srgbClr val="FFFF00">
              <a:alpha val="30196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Multiply 3">
            <a:extLst>
              <a:ext uri="{FF2B5EF4-FFF2-40B4-BE49-F238E27FC236}">
                <a16:creationId xmlns:a16="http://schemas.microsoft.com/office/drawing/2014/main" id="{8C0F67F1-8FBF-FD4A-BF45-A4DDACE62733}"/>
              </a:ext>
            </a:extLst>
          </p:cNvPr>
          <p:cNvSpPr/>
          <p:nvPr/>
        </p:nvSpPr>
        <p:spPr>
          <a:xfrm>
            <a:off x="5504329" y="4782505"/>
            <a:ext cx="2551127" cy="1083339"/>
          </a:xfrm>
          <a:prstGeom prst="mathMultiply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32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95CB3-BECB-A14C-8C70-FB862599E8F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It Simple, Stupid.</a:t>
            </a: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r="161"/>
          <a:stretch>
            <a:fillRect/>
          </a:stretch>
        </p:blipFill>
        <p:spPr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72" y="1835378"/>
            <a:ext cx="4779456" cy="395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80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95CB3-BECB-A14C-8C70-FB862599E8F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" r="378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Amazon Elastic Kubernetes Service (North Hall - Room 1109, Wed, Jul 17 from 4:00pm - 4:45pm)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Wynton High Performance Computing via Singularity (UCEN - State Street Room, Tue, Jul 16 from 11:00am - 11:45am)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Bare Metal Kubernetes…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Regaining Infrastructure Control with K8S</a:t>
            </a:r>
          </a:p>
        </p:txBody>
      </p:sp>
    </p:spTree>
    <p:extLst>
      <p:ext uri="{BB962C8B-B14F-4D97-AF65-F5344CB8AC3E}">
        <p14:creationId xmlns:p14="http://schemas.microsoft.com/office/powerpoint/2010/main" val="193014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603" y="3977640"/>
            <a:ext cx="5623810" cy="1139787"/>
          </a:xfrm>
        </p:spPr>
        <p:txBody>
          <a:bodyPr>
            <a:normAutofit/>
          </a:bodyPr>
          <a:lstStyle/>
          <a:p>
            <a:r>
              <a:rPr lang="en-US" dirty="0"/>
              <a:t>1. Zero Trust by Nature</a:t>
            </a:r>
          </a:p>
        </p:txBody>
      </p:sp>
    </p:spTree>
    <p:extLst>
      <p:ext uri="{BB962C8B-B14F-4D97-AF65-F5344CB8AC3E}">
        <p14:creationId xmlns:p14="http://schemas.microsoft.com/office/powerpoint/2010/main" val="607339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95CB3-BECB-A14C-8C70-FB862599E8F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Zero Trust? Why do we need it?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A7479-635B-D749-AFC7-14A1F19805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17" b="1990"/>
          <a:stretch/>
        </p:blipFill>
        <p:spPr>
          <a:xfrm>
            <a:off x="4030117" y="1089953"/>
            <a:ext cx="4959831" cy="50154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B783A9-657B-B547-BFA9-13D8FE60ED32}"/>
              </a:ext>
            </a:extLst>
          </p:cNvPr>
          <p:cNvSpPr txBox="1"/>
          <p:nvPr/>
        </p:nvSpPr>
        <p:spPr>
          <a:xfrm>
            <a:off x="550416" y="1420427"/>
            <a:ext cx="3391269" cy="4492101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0E6D9F-C01D-0D47-8BA9-1CE9589809B6}"/>
              </a:ext>
            </a:extLst>
          </p:cNvPr>
          <p:cNvSpPr txBox="1"/>
          <p:nvPr/>
        </p:nvSpPr>
        <p:spPr>
          <a:xfrm>
            <a:off x="550416" y="1482571"/>
            <a:ext cx="3231471" cy="4234648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67026F-6BA9-AA40-960B-3080D90B39F9}"/>
              </a:ext>
            </a:extLst>
          </p:cNvPr>
          <p:cNvSpPr txBox="1"/>
          <p:nvPr/>
        </p:nvSpPr>
        <p:spPr>
          <a:xfrm>
            <a:off x="7017798" y="6585880"/>
            <a:ext cx="4252404" cy="135596"/>
          </a:xfrm>
          <a:prstGeom prst="rect">
            <a:avLst/>
          </a:prstGeom>
        </p:spPr>
        <p:txBody>
          <a:bodyPr vert="horz" wrap="square" lIns="0" tIns="0" rIns="0" bIns="0" rtlCol="0" anchor="ctr">
            <a:normAutofit fontScale="47500" lnSpcReduction="20000"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Image from https://</a:t>
            </a:r>
            <a:r>
              <a:rPr lang="en-US" sz="2000" dirty="0" err="1">
                <a:solidFill>
                  <a:schemeClr val="bg2"/>
                </a:solidFill>
              </a:rPr>
              <a:t>silasg.com</a:t>
            </a:r>
            <a:r>
              <a:rPr lang="en-US" sz="2000" dirty="0">
                <a:solidFill>
                  <a:schemeClr val="bg2"/>
                </a:solidFill>
              </a:rPr>
              <a:t>/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E868EF1-BC46-CD43-B4F5-7BACAE8235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9414" y="1336269"/>
            <a:ext cx="3402474" cy="450573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UCSF internal and external networks may or may not be safe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Research needs to move quickly and be lightly burdened by security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Isolate users as a feature and guard every gate going down the compute stack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62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ctr">
        <a:norm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7695</TotalTime>
  <Words>848</Words>
  <Application>Microsoft Macintosh PowerPoint</Application>
  <PresentationFormat>On-screen Show (4:3)</PresentationFormat>
  <Paragraphs>136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Helvetica</vt:lpstr>
      <vt:lpstr>Lucida Grande</vt:lpstr>
      <vt:lpstr>Office Theme</vt:lpstr>
      <vt:lpstr>Rethinking Medical Research</vt:lpstr>
      <vt:lpstr>PowerPoint Presentation</vt:lpstr>
      <vt:lpstr>An Agenda in Hard Fought Lessons</vt:lpstr>
      <vt:lpstr>0. Rethinking Cloud Computing</vt:lpstr>
      <vt:lpstr>Amazon in Retrospect</vt:lpstr>
      <vt:lpstr>Keep It Simple, Stupid.</vt:lpstr>
      <vt:lpstr>Regaining Infrastructure Control with K8S</vt:lpstr>
      <vt:lpstr>1. Zero Trust by Nature</vt:lpstr>
      <vt:lpstr>What is Zero Trust? Why do we need it?</vt:lpstr>
      <vt:lpstr>CDHI Research Compute Environments</vt:lpstr>
      <vt:lpstr>2. Cloud native, on-prem</vt:lpstr>
      <vt:lpstr>What is Cloud Native?</vt:lpstr>
      <vt:lpstr>Delivering Cloud Native without the Cloud via ALICE</vt:lpstr>
      <vt:lpstr>Quick ALICE highlights</vt:lpstr>
      <vt:lpstr>3. Containerization bets are paying off  </vt:lpstr>
      <vt:lpstr>Containerization as a Research Method</vt:lpstr>
      <vt:lpstr>The User Experience Works!</vt:lpstr>
      <vt:lpstr>Float Above Infrastructure Quagmires</vt:lpstr>
      <vt:lpstr>4. Engineering for research is different</vt:lpstr>
      <vt:lpstr>Engineering for Research</vt:lpstr>
      <vt:lpstr>Looking Forward: Cloud Native + On-Prem</vt:lpstr>
      <vt:lpstr>Acknowledgements</vt:lpstr>
      <vt:lpstr>Thank You</vt:lpstr>
    </vt:vector>
  </TitlesOfParts>
  <Company>MetaDesign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Beau Monroe</dc:creator>
  <cp:lastModifiedBy>Gupta, Pavan</cp:lastModifiedBy>
  <cp:revision>167</cp:revision>
  <dcterms:created xsi:type="dcterms:W3CDTF">2013-06-20T20:23:45Z</dcterms:created>
  <dcterms:modified xsi:type="dcterms:W3CDTF">2019-07-16T22:10:44Z</dcterms:modified>
</cp:coreProperties>
</file>